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8"/>
  </p:notesMasterIdLst>
  <p:handoutMasterIdLst>
    <p:handoutMasterId r:id="rId29"/>
  </p:handoutMasterIdLst>
  <p:sldIdLst>
    <p:sldId id="299" r:id="rId2"/>
    <p:sldId id="318" r:id="rId3"/>
    <p:sldId id="324" r:id="rId4"/>
    <p:sldId id="298" r:id="rId5"/>
    <p:sldId id="341" r:id="rId6"/>
    <p:sldId id="331" r:id="rId7"/>
    <p:sldId id="320" r:id="rId8"/>
    <p:sldId id="329" r:id="rId9"/>
    <p:sldId id="333" r:id="rId10"/>
    <p:sldId id="314" r:id="rId11"/>
    <p:sldId id="334" r:id="rId12"/>
    <p:sldId id="335" r:id="rId13"/>
    <p:sldId id="336" r:id="rId14"/>
    <p:sldId id="339" r:id="rId15"/>
    <p:sldId id="343" r:id="rId16"/>
    <p:sldId id="316" r:id="rId17"/>
    <p:sldId id="344" r:id="rId18"/>
    <p:sldId id="345" r:id="rId19"/>
    <p:sldId id="346" r:id="rId20"/>
    <p:sldId id="264" r:id="rId21"/>
    <p:sldId id="308" r:id="rId22"/>
    <p:sldId id="340" r:id="rId23"/>
    <p:sldId id="309" r:id="rId24"/>
    <p:sldId id="310" r:id="rId25"/>
    <p:sldId id="342" r:id="rId26"/>
    <p:sldId id="313" r:id="rId27"/>
  </p:sldIdLst>
  <p:sldSz cx="9144000" cy="6858000" type="screen4x3"/>
  <p:notesSz cx="7077075" cy="9363075"/>
  <p:defaultTextStyle>
    <a:defPPr>
      <a:defRPr lang="en-US"/>
    </a:defPPr>
    <a:lvl1pPr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2800" i="1" kern="1200">
        <a:solidFill>
          <a:schemeClr val="tx1"/>
        </a:solidFill>
        <a:latin typeface="Tahoma" charset="0"/>
        <a:ea typeface="+mn-ea"/>
        <a:cs typeface="+mn-cs"/>
      </a:defRPr>
    </a:lvl5pPr>
    <a:lvl6pPr marL="2286000" algn="l" defTabSz="914400" rtl="0" eaLnBrk="1" latinLnBrk="0" hangingPunct="1">
      <a:defRPr sz="2800" i="1" kern="1200">
        <a:solidFill>
          <a:schemeClr val="tx1"/>
        </a:solidFill>
        <a:latin typeface="Tahoma" charset="0"/>
        <a:ea typeface="+mn-ea"/>
        <a:cs typeface="+mn-cs"/>
      </a:defRPr>
    </a:lvl6pPr>
    <a:lvl7pPr marL="2743200" algn="l" defTabSz="914400" rtl="0" eaLnBrk="1" latinLnBrk="0" hangingPunct="1">
      <a:defRPr sz="2800" i="1" kern="1200">
        <a:solidFill>
          <a:schemeClr val="tx1"/>
        </a:solidFill>
        <a:latin typeface="Tahoma" charset="0"/>
        <a:ea typeface="+mn-ea"/>
        <a:cs typeface="+mn-cs"/>
      </a:defRPr>
    </a:lvl7pPr>
    <a:lvl8pPr marL="3200400" algn="l" defTabSz="914400" rtl="0" eaLnBrk="1" latinLnBrk="0" hangingPunct="1">
      <a:defRPr sz="2800" i="1" kern="1200">
        <a:solidFill>
          <a:schemeClr val="tx1"/>
        </a:solidFill>
        <a:latin typeface="Tahoma" charset="0"/>
        <a:ea typeface="+mn-ea"/>
        <a:cs typeface="+mn-cs"/>
      </a:defRPr>
    </a:lvl8pPr>
    <a:lvl9pPr marL="3657600" algn="l" defTabSz="914400" rtl="0" eaLnBrk="1" latinLnBrk="0" hangingPunct="1">
      <a:defRPr sz="2800" i="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97" autoAdjust="0"/>
  </p:normalViewPr>
  <p:slideViewPr>
    <p:cSldViewPr>
      <p:cViewPr varScale="1">
        <p:scale>
          <a:sx n="47" d="100"/>
          <a:sy n="47" d="100"/>
        </p:scale>
        <p:origin x="-17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68313"/>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4008438" y="1"/>
            <a:ext cx="3067050" cy="468313"/>
          </a:xfrm>
          <a:prstGeom prst="rect">
            <a:avLst/>
          </a:prstGeom>
        </p:spPr>
        <p:txBody>
          <a:bodyPr vert="horz" lIns="91425" tIns="45712" rIns="91425" bIns="45712" rtlCol="0"/>
          <a:lstStyle>
            <a:lvl1pPr algn="r">
              <a:defRPr sz="1200"/>
            </a:lvl1pPr>
          </a:lstStyle>
          <a:p>
            <a:fld id="{010E4587-4C34-46C6-8842-99CDEFD7FFB6}" type="datetimeFigureOut">
              <a:rPr lang="en-US" smtClean="0"/>
              <a:pPr/>
              <a:t>1/27/2012</a:t>
            </a:fld>
            <a:endParaRPr lang="en-US"/>
          </a:p>
        </p:txBody>
      </p:sp>
      <p:sp>
        <p:nvSpPr>
          <p:cNvPr id="4" name="Footer Placeholder 3"/>
          <p:cNvSpPr>
            <a:spLocks noGrp="1"/>
          </p:cNvSpPr>
          <p:nvPr>
            <p:ph type="ftr" sz="quarter" idx="2"/>
          </p:nvPr>
        </p:nvSpPr>
        <p:spPr>
          <a:xfrm>
            <a:off x="1" y="8893176"/>
            <a:ext cx="3067050" cy="468313"/>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6"/>
            <a:ext cx="3067050" cy="468313"/>
          </a:xfrm>
          <a:prstGeom prst="rect">
            <a:avLst/>
          </a:prstGeom>
        </p:spPr>
        <p:txBody>
          <a:bodyPr vert="horz" lIns="91425" tIns="45712" rIns="91425" bIns="45712" rtlCol="0" anchor="b"/>
          <a:lstStyle>
            <a:lvl1pPr algn="r">
              <a:defRPr sz="1200"/>
            </a:lvl1pPr>
          </a:lstStyle>
          <a:p>
            <a:fld id="{95F63AA8-3041-4915-BF5F-EAD6B3D2E50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2" y="0"/>
            <a:ext cx="3066733" cy="46815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5" name="Rectangle 3"/>
          <p:cNvSpPr>
            <a:spLocks noGrp="1" noChangeArrowheads="1"/>
          </p:cNvSpPr>
          <p:nvPr>
            <p:ph type="dt" idx="1"/>
          </p:nvPr>
        </p:nvSpPr>
        <p:spPr bwMode="auto">
          <a:xfrm>
            <a:off x="4008707" y="0"/>
            <a:ext cx="3066733" cy="46815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lvl1pPr algn="r">
              <a:spcBef>
                <a:spcPct val="0"/>
              </a:spcBef>
              <a:buClrTx/>
              <a:buSzTx/>
              <a:buFontTx/>
              <a:buNone/>
              <a:defRPr sz="1200" i="0">
                <a:effectLst/>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06" tIns="46952" rIns="93906" bIns="469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2" y="8893296"/>
            <a:ext cx="3066733" cy="468154"/>
          </a:xfrm>
          <a:prstGeom prst="rect">
            <a:avLst/>
          </a:prstGeom>
          <a:noFill/>
          <a:ln w="9525">
            <a:noFill/>
            <a:miter lim="800000"/>
            <a:headEnd/>
            <a:tailEnd/>
          </a:ln>
          <a:effectLst/>
        </p:spPr>
        <p:txBody>
          <a:bodyPr vert="horz" wrap="square" lIns="93906" tIns="46952" rIns="93906" bIns="46952" numCol="1" anchor="b" anchorCtr="0" compatLnSpc="1">
            <a:prstTxWarp prst="textNoShape">
              <a:avLst/>
            </a:prstTxWarp>
          </a:bodyPr>
          <a:lstStyle>
            <a:lvl1pPr>
              <a:spcBef>
                <a:spcPct val="0"/>
              </a:spcBef>
              <a:buClrTx/>
              <a:buSzTx/>
              <a:buFontTx/>
              <a:buNone/>
              <a:defRPr sz="1200" i="0">
                <a:effectLst/>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4008707" y="8893296"/>
            <a:ext cx="3066733" cy="468154"/>
          </a:xfrm>
          <a:prstGeom prst="rect">
            <a:avLst/>
          </a:prstGeom>
          <a:noFill/>
          <a:ln w="9525">
            <a:noFill/>
            <a:miter lim="800000"/>
            <a:headEnd/>
            <a:tailEnd/>
          </a:ln>
          <a:effectLst/>
        </p:spPr>
        <p:txBody>
          <a:bodyPr vert="horz" wrap="square" lIns="93906" tIns="46952" rIns="93906" bIns="46952" numCol="1" anchor="b" anchorCtr="0" compatLnSpc="1">
            <a:prstTxWarp prst="textNoShape">
              <a:avLst/>
            </a:prstTxWarp>
          </a:bodyPr>
          <a:lstStyle>
            <a:lvl1pPr algn="r">
              <a:spcBef>
                <a:spcPct val="0"/>
              </a:spcBef>
              <a:buClrTx/>
              <a:buSzTx/>
              <a:buFontTx/>
              <a:buNone/>
              <a:defRPr sz="1200" i="0">
                <a:effectLst/>
                <a:latin typeface="Arial" charset="0"/>
              </a:defRPr>
            </a:lvl1pPr>
          </a:lstStyle>
          <a:p>
            <a:pPr>
              <a:defRPr/>
            </a:pPr>
            <a:fld id="{705BAEF9-AFC5-4C92-AF7F-CFC47322F9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Dealt</a:t>
            </a:r>
            <a:r>
              <a:rPr lang="en-US" baseline="0" dirty="0" smtClean="0"/>
              <a:t> more with concepts of “accessibility” in past</a:t>
            </a:r>
          </a:p>
          <a:p>
            <a:pPr eaLnBrk="1" hangingPunct="1"/>
            <a:endParaRPr lang="en-US" baseline="0" dirty="0" smtClean="0"/>
          </a:p>
          <a:p>
            <a:pPr eaLnBrk="1" hangingPunct="1"/>
            <a:r>
              <a:rPr lang="en-US" baseline="0" dirty="0" smtClean="0"/>
              <a:t>Changes when I taught a Web Design course with a colleague</a:t>
            </a:r>
          </a:p>
          <a:p>
            <a:pPr eaLnBrk="1" hangingPunct="1"/>
            <a:endParaRPr lang="en-US" baseline="0" dirty="0" smtClean="0"/>
          </a:p>
          <a:p>
            <a:pPr eaLnBrk="1" hangingPunct="1"/>
            <a:r>
              <a:rPr lang="en-US" baseline="0" dirty="0" smtClean="0"/>
              <a:t>Realized benefits of focusing on Web Standards &amp; Universal Design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Not going to go over the specific code – it’s in your handouts</a:t>
            </a:r>
            <a:r>
              <a:rPr lang="en-US" baseline="0" dirty="0" smtClean="0"/>
              <a:t> to look over later or give to your technical people on campus. But the html4 &amp; </a:t>
            </a:r>
            <a:r>
              <a:rPr lang="en-US" baseline="0" dirty="0" err="1" smtClean="0"/>
              <a:t>xhtml</a:t>
            </a:r>
            <a:r>
              <a:rPr lang="en-US" baseline="0" dirty="0" smtClean="0"/>
              <a:t> are both standard-based html specifications.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Important to declare a unique</a:t>
            </a:r>
            <a:r>
              <a:rPr lang="en-US" baseline="0" dirty="0" smtClean="0"/>
              <a:t> title for each page on a site. Helps the AT user. Helps SEO.</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If</a:t>
            </a:r>
            <a:r>
              <a:rPr lang="en-US" baseline="0" dirty="0" smtClean="0"/>
              <a:t> you search on a keyword or phrase in </a:t>
            </a:r>
            <a:r>
              <a:rPr lang="en-US" baseline="0" dirty="0" err="1" smtClean="0"/>
              <a:t>google</a:t>
            </a:r>
            <a:r>
              <a:rPr lang="en-US" baseline="0" dirty="0" smtClean="0"/>
              <a:t>, you’ll notice that almost all the top sites have these elements.</a:t>
            </a:r>
          </a:p>
          <a:p>
            <a:pPr eaLnBrk="1" hangingPunct="1"/>
            <a:endParaRPr lang="en-US" baseline="0" dirty="0" smtClean="0"/>
          </a:p>
          <a:p>
            <a:pPr eaLnBrk="1" hangingPunct="1"/>
            <a:r>
              <a:rPr lang="en-US" baseline="0" dirty="0" smtClean="0"/>
              <a:t>It doesn’t mean that you’ll be in the top 10 or top 20 if you do this but you’ll improve your chances.</a:t>
            </a:r>
          </a:p>
          <a:p>
            <a:pPr eaLnBrk="1" hangingPunct="1"/>
            <a:endParaRPr lang="en-US" baseline="0" dirty="0" smtClean="0"/>
          </a:p>
          <a:p>
            <a:pPr eaLnBrk="1" hangingPunct="1"/>
            <a:r>
              <a:rPr lang="en-US" baseline="0" dirty="0" smtClean="0"/>
              <a:t>Also - some browsers add &amp; show the description info when you add the site to your favorites.</a:t>
            </a:r>
          </a:p>
          <a:p>
            <a:pPr eaLnBrk="1" hangingPunct="1"/>
            <a:endParaRPr lang="en-US" baseline="0" dirty="0" smtClean="0"/>
          </a:p>
          <a:p>
            <a:pPr eaLnBrk="1" hangingPunct="1"/>
            <a:r>
              <a:rPr lang="en-US" baseline="0" dirty="0" smtClean="0"/>
              <a:t>Show the example of accessing higher ground in a </a:t>
            </a:r>
            <a:r>
              <a:rPr lang="en-US" baseline="0" dirty="0" err="1" smtClean="0"/>
              <a:t>google</a:t>
            </a:r>
            <a:r>
              <a:rPr lang="en-US" baseline="0" dirty="0" smtClean="0"/>
              <a:t> search. Description doesn’t show up – instead the text on the first page. Show how code is missing (control-U)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You</a:t>
            </a:r>
            <a:r>
              <a:rPr lang="en-US" baseline="0" dirty="0" smtClean="0"/>
              <a:t> would likely have a div, probably more for each section of your page.</a:t>
            </a:r>
          </a:p>
          <a:p>
            <a:pPr eaLnBrk="1" hangingPunct="1"/>
            <a:r>
              <a:rPr lang="en-US" baseline="0" dirty="0" smtClean="0"/>
              <a:t>Example of NY Time page. You would want a header for each area that heads a different section, so each article.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a:t>
            </a:r>
            <a:r>
              <a:rPr lang="en-US" baseline="0" dirty="0" smtClean="0"/>
              <a:t> more a part of UD or usability than Web Standards.</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to disguise your talk about accessibility in order to get campus to listen.</a:t>
            </a:r>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Fitjutsu</a:t>
            </a:r>
            <a:r>
              <a:rPr lang="en-US" dirty="0" smtClean="0"/>
              <a:t> – Web </a:t>
            </a:r>
            <a:r>
              <a:rPr lang="en-US" smtClean="0"/>
              <a:t>Accessibility Inspector</a:t>
            </a:r>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EAE9A8-1ED3-4EA2-807D-1294AFFCDAAD}"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Theme</a:t>
            </a:r>
            <a:r>
              <a:rPr lang="en-US" baseline="0" dirty="0" smtClean="0"/>
              <a:t> to take to campus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Chisholm</a:t>
            </a:r>
            <a:r>
              <a:rPr lang="en-US" baseline="0" dirty="0" smtClean="0"/>
              <a:t> / May &amp; </a:t>
            </a:r>
            <a:r>
              <a:rPr lang="en-US" baseline="0" dirty="0" err="1" smtClean="0"/>
              <a:t>Zeldman</a:t>
            </a:r>
            <a:r>
              <a:rPr lang="en-US" baseline="0" dirty="0" smtClean="0"/>
              <a:t> foundation of course</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DCC8C-CE4E-42A9-8A34-9C11E9ACD6C6}"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The response.</a:t>
            </a:r>
            <a:endParaRPr lang="en-US" baseline="0" dirty="0" smtClean="0"/>
          </a:p>
          <a:p>
            <a:pPr eaLnBrk="1" hangingPunct="1"/>
            <a:endParaRPr lang="en-US" baseline="0" dirty="0" smtClean="0"/>
          </a:p>
          <a:p>
            <a:pPr eaLnBrk="1" hangingPunct="1"/>
            <a:r>
              <a:rPr lang="en-US" baseline="0" dirty="0" smtClean="0"/>
              <a:t>I’m more interested in showing you how the concepts covered in this course can be used to promote accessibility on other campuses.</a:t>
            </a:r>
          </a:p>
          <a:p>
            <a:pPr eaLnBrk="1" hangingPunct="1"/>
            <a:r>
              <a:rPr lang="en-US" baseline="0" dirty="0" smtClean="0"/>
              <a:t>(Maybe without using the word disability).</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Html 4.0 – first</a:t>
            </a:r>
            <a:r>
              <a:rPr lang="en-US" baseline="0" dirty="0" smtClean="0"/>
              <a:t> web standard for html</a:t>
            </a:r>
          </a:p>
          <a:p>
            <a:r>
              <a:rPr lang="en-US" baseline="0" dirty="0" err="1" smtClean="0"/>
              <a:t>Xhtml</a:t>
            </a:r>
            <a:r>
              <a:rPr lang="en-US" baseline="0" dirty="0" smtClean="0"/>
              <a:t> 1.0</a:t>
            </a:r>
            <a:endParaRPr lang="en-US" dirty="0" smtClean="0"/>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dirty="0" smtClean="0"/>
              <a:t> to find.</a:t>
            </a:r>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“Changing direction a little bit.”</a:t>
            </a:r>
          </a:p>
          <a:p>
            <a:endParaRPr lang="en-US" dirty="0" smtClean="0"/>
          </a:p>
          <a:p>
            <a:r>
              <a:rPr lang="en-US" dirty="0" smtClean="0"/>
              <a:t>Benefits of Web Standards &amp; UD approach:</a:t>
            </a:r>
          </a:p>
          <a:p>
            <a:r>
              <a:rPr lang="en-US" dirty="0" smtClean="0"/>
              <a:t>Allows you to approach accessible design with the </a:t>
            </a:r>
            <a:r>
              <a:rPr lang="en-US" dirty="0" err="1" smtClean="0"/>
              <a:t>wholistic</a:t>
            </a:r>
            <a:r>
              <a:rPr lang="en-US" baseline="0" dirty="0" smtClean="0"/>
              <a:t> concept of excellent design.</a:t>
            </a:r>
          </a:p>
          <a:p>
            <a:endParaRPr lang="en-US" baseline="0" dirty="0" smtClean="0"/>
          </a:p>
          <a:p>
            <a:r>
              <a:rPr lang="en-US" baseline="0" dirty="0" smtClean="0"/>
              <a:t>Before we began developing the course, I know a lot about Universal Design and some advantages of using </a:t>
            </a:r>
            <a:r>
              <a:rPr lang="en-US" baseline="0" dirty="0" err="1" smtClean="0"/>
              <a:t>xhtml</a:t>
            </a:r>
            <a:r>
              <a:rPr lang="en-US" baseline="0" dirty="0" smtClean="0"/>
              <a:t> &amp; </a:t>
            </a:r>
            <a:r>
              <a:rPr lang="en-US" baseline="0" dirty="0" err="1" smtClean="0"/>
              <a:t>css</a:t>
            </a:r>
            <a:r>
              <a:rPr lang="en-US" baseline="0" dirty="0" smtClean="0"/>
              <a:t> but I didn’t realize how web standards were or could be linked to accessibility and quality design.</a:t>
            </a:r>
          </a:p>
          <a:p>
            <a:endParaRPr lang="en-US" baseline="0" dirty="0" smtClean="0"/>
          </a:p>
          <a:p>
            <a:r>
              <a:rPr lang="en-US" baseline="0" dirty="0" smtClean="0"/>
              <a:t>Designing with web standards promotes accessibility, - higher ranking on search engines &amp; lower costs for development, and faster loading of web pages (&amp; lower costs for hardware).</a:t>
            </a:r>
          </a:p>
          <a:p>
            <a:endParaRPr lang="en-US" baseline="0" dirty="0" smtClean="0"/>
          </a:p>
          <a:p>
            <a:r>
              <a:rPr lang="en-US" baseline="0" dirty="0" smtClean="0"/>
              <a:t>Design that is not only accessible but usable. That is universal in that it not only is usable by persons with disabilities but by mobile devices, by cell phones and by slow internet access.</a:t>
            </a:r>
          </a:p>
          <a:p>
            <a:endParaRPr lang="en-US" baseline="0" dirty="0" smtClean="0"/>
          </a:p>
          <a:p>
            <a:r>
              <a:rPr lang="en-US" baseline="0" dirty="0" smtClean="0"/>
              <a:t>To understand this, we need to review the history of Web browsers:</a:t>
            </a:r>
          </a:p>
          <a:p>
            <a:r>
              <a:rPr lang="en-US" baseline="0" dirty="0" smtClean="0"/>
              <a:t>Web standards project began in 1998. Before that time, each browser used proprietary mark-up language or html.</a:t>
            </a:r>
          </a:p>
          <a:p>
            <a:endParaRPr lang="en-US" baseline="0" dirty="0" smtClean="0"/>
          </a:p>
          <a:p>
            <a:r>
              <a:rPr lang="en-US" baseline="0" dirty="0" smtClean="0"/>
              <a:t>So web designers would have to create different code segments for each browser.</a:t>
            </a:r>
          </a:p>
          <a:p>
            <a:r>
              <a:rPr lang="en-US" baseline="0" dirty="0" smtClean="0"/>
              <a:t>25% of development time was spent addressing work-</a:t>
            </a:r>
            <a:r>
              <a:rPr lang="en-US" baseline="0" dirty="0" err="1" smtClean="0"/>
              <a:t>arounds</a:t>
            </a:r>
            <a:r>
              <a:rPr lang="en-US" baseline="0" dirty="0" smtClean="0"/>
              <a:t> for browser incompatibility.</a:t>
            </a:r>
          </a:p>
          <a:p>
            <a:endParaRPr lang="en-US" baseline="0" dirty="0" smtClean="0"/>
          </a:p>
          <a:p>
            <a:r>
              <a:rPr lang="en-US" baseline="0" dirty="0" smtClean="0"/>
              <a:t>Because content &amp; layout combined unlike when we use CSS with structure </a:t>
            </a:r>
            <a:r>
              <a:rPr lang="en-US" baseline="0" dirty="0" err="1" smtClean="0"/>
              <a:t>xhtml</a:t>
            </a:r>
            <a:r>
              <a:rPr lang="en-US" baseline="0" dirty="0" smtClean="0"/>
              <a:t>. Html files wound up being 60% larger than necessary, requiring longer time to load and requiring larger space on servers, thus more expensive equipment costs. </a:t>
            </a:r>
          </a:p>
          <a:p>
            <a:endParaRPr lang="en-US" baseline="0" dirty="0" smtClean="0"/>
          </a:p>
          <a:p>
            <a:r>
              <a:rPr lang="en-US" baseline="0" dirty="0" smtClean="0"/>
              <a:t>Designing with web standards not only improves the performance of your site and lowers costs but makes it more accessible to AT</a:t>
            </a:r>
          </a:p>
          <a:p>
            <a:endParaRPr lang="en-US" baseline="0" dirty="0" smtClean="0"/>
          </a:p>
          <a:p>
            <a:r>
              <a:rPr lang="en-US" baseline="0" dirty="0" smtClean="0"/>
              <a:t>When we use CSS, content can be displayed in a </a:t>
            </a:r>
            <a:r>
              <a:rPr lang="en-US" baseline="0" dirty="0" err="1" smtClean="0"/>
              <a:t>verient</a:t>
            </a:r>
            <a:r>
              <a:rPr lang="en-US" baseline="0" dirty="0" smtClean="0"/>
              <a:t> of different ways more easily. </a:t>
            </a:r>
          </a:p>
          <a:p>
            <a:endParaRPr lang="en-US" baseline="0" dirty="0" smtClean="0"/>
          </a:p>
          <a:p>
            <a:r>
              <a:rPr lang="en-US" baseline="0" dirty="0" smtClean="0"/>
              <a:t>Using structured markup such as headers to logically </a:t>
            </a:r>
            <a:r>
              <a:rPr lang="en-US" baseline="0" dirty="0" err="1" smtClean="0"/>
              <a:t>divinde</a:t>
            </a:r>
            <a:r>
              <a:rPr lang="en-US" baseline="0" dirty="0" smtClean="0"/>
              <a:t> up a page not only makes it easier for </a:t>
            </a:r>
            <a:r>
              <a:rPr lang="en-US" baseline="0" dirty="0" err="1" smtClean="0"/>
              <a:t>screenreaders</a:t>
            </a:r>
            <a:r>
              <a:rPr lang="en-US" baseline="0" dirty="0" smtClean="0"/>
              <a:t> to </a:t>
            </a:r>
            <a:r>
              <a:rPr lang="en-US" baseline="0" dirty="0" err="1" smtClean="0"/>
              <a:t>nvigate</a:t>
            </a:r>
            <a:r>
              <a:rPr lang="en-US" baseline="0" dirty="0" smtClean="0"/>
              <a:t> a page, it makes it easier for search engines such as </a:t>
            </a:r>
            <a:r>
              <a:rPr lang="en-US" baseline="0" dirty="0" err="1" smtClean="0"/>
              <a:t>google</a:t>
            </a:r>
            <a:r>
              <a:rPr lang="en-US" baseline="0" smtClean="0"/>
              <a:t> to find.</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5BAEF9-AFC5-4C92-AF7F-CFC47322F9A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7</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8</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1535B77F-72CC-4BCE-8F3C-571938734490}" type="slidenum">
              <a:rPr lang="en-US" smtClean="0">
                <a:cs typeface="Arial" charset="0"/>
              </a:rPr>
              <a:pPr/>
              <a:t>9</a:t>
            </a:fld>
            <a:endParaRPr lang="en-US" smtClean="0">
              <a:cs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We might find that accessibility is more a</a:t>
            </a:r>
            <a:r>
              <a:rPr lang="en-US" baseline="0" dirty="0" smtClean="0"/>
              <a:t> part of web standards</a:t>
            </a:r>
          </a:p>
          <a:p>
            <a:pPr eaLnBrk="1" hangingPunct="1"/>
            <a:endParaRPr lang="en-US" baseline="0" dirty="0" smtClean="0"/>
          </a:p>
          <a:p>
            <a:pPr eaLnBrk="1" hangingPunct="1"/>
            <a:r>
              <a:rPr lang="en-US" baseline="0" dirty="0" smtClean="0"/>
              <a:t>Still might be some parts outside of it – such as skip to main content technique.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09C46B-ADBF-48B0-99A0-736657C8731E}" type="slidenum">
              <a:rPr lang="en-US"/>
              <a:pPr>
                <a:defRPr/>
              </a:pPr>
              <a:t>‹#›</a:t>
            </a:fld>
            <a:endParaRPr 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F761D-1DA4-4117-85CE-5BF52C42653E}"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AF0BD-2D07-4313-BB66-5B6CEAC3F3F8}"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B5B705-E0EA-4704-8E7A-D2BD9CF6FAF4}"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C540A-6A90-4199-8036-39201A700A16}"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B10D30F-4E94-46C1-8AB8-5CC4EBBFD505}"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F1170-B734-4090-B8BB-6CC0539B5AC7}"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19A55D-B69A-487E-85ED-E87A4E5971DE}"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A6A41E-06A3-4389-847F-CAA8BEE6581B}"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52228A-C1D5-44B8-8164-892C21275A07}"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FD6DA8-8702-4D27-A7EF-4AB1A28616BC}"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742302-DC90-4C05-BE2E-317E942FEBC9}"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ECB8B-6215-4435-A5CC-E2E466A4E0F6}"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18CC4-B452-43F8-A0F2-4CFDA910ADA1}"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i="0">
                <a:effectLst>
                  <a:outerShdw blurRad="38100" dist="38100" dir="2700000" algn="tl">
                    <a:srgbClr val="000000"/>
                  </a:outerShdw>
                </a:effectLst>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i="0">
                <a:effectLst>
                  <a:outerShdw blurRad="38100" dist="38100" dir="2700000" algn="tl">
                    <a:srgbClr val="000000"/>
                  </a:outerShdw>
                </a:effectLst>
                <a:latin typeface="Arial" charset="0"/>
              </a:defRPr>
            </a:lvl1pPr>
          </a:lstStyle>
          <a:p>
            <a:pPr>
              <a:defRPr/>
            </a:pPr>
            <a:fld id="{679618B3-6015-426A-A6C5-D6059F59FA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tmplLst>
          <p:tmpl>
            <p:tnLst>
              <p:par>
                <p:cTn presetID="10"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animEffect transition="in" filter="fade">
                      <p:cBhvr>
                        <p:cTn dur="2000"/>
                        <p:tgtEl>
                          <p:spTgt spid="614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kramer@colorado.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lorado.edu/ODECE/UDAC/physics%20page-2.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achecker.ca/" TargetMode="External"/><Relationship Id="rId2" Type="http://schemas.openxmlformats.org/officeDocument/2006/relationships/hyperlink" Target="https://addons.mozilla.org/en-US/firefox/addon/accessibility-evaluation-tool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xrevisions.com/web-standards/accessibility_testtoo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olorado.edu/ODECE/UDAC/webcomp2012.html#resour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listapart.com/articles/the-inclusion-princip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articles.sitepoint.com/article/information-architecture" TargetMode="External"/><Relationship Id="rId5" Type="http://schemas.openxmlformats.org/officeDocument/2006/relationships/hyperlink" Target="http://usability.gov/methods/test_refine/heuristic.html" TargetMode="External"/><Relationship Id="rId4" Type="http://schemas.openxmlformats.org/officeDocument/2006/relationships/hyperlink" Target="http://dev.opera.com/articles/view/1-introduction-to-the-web-standards-cu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sktog.com/basics/firstPrinciple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w3.org/community/webed/wiki/Main_Page" TargetMode="External"/><Relationship Id="rId5" Type="http://schemas.openxmlformats.org/officeDocument/2006/relationships/hyperlink" Target="http://webaim.org/presentations/2010/csun/screenreadersurvey.pdf" TargetMode="External"/><Relationship Id="rId4" Type="http://schemas.openxmlformats.org/officeDocument/2006/relationships/hyperlink" Target="http://wiki.fluidproject.org/display/fluid/Persona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olorado.edu/ODECE/UDAC/webcomp201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olorado.edu/ODECE/UDAC/physics%20page-2.htm" TargetMode="External"/><Relationship Id="rId5" Type="http://schemas.openxmlformats.org/officeDocument/2006/relationships/hyperlink" Target="http://www.w3.org/community/webed/wiki/Main_Page" TargetMode="External"/><Relationship Id="rId4" Type="http://schemas.openxmlformats.org/officeDocument/2006/relationships/hyperlink" Target="http://wave.webaim.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762000"/>
            <a:ext cx="7772400" cy="1828800"/>
          </a:xfrm>
        </p:spPr>
        <p:txBody>
          <a:bodyPr/>
          <a:lstStyle/>
          <a:p>
            <a:pPr eaLnBrk="1" hangingPunct="1">
              <a:defRPr/>
            </a:pPr>
            <a:r>
              <a:rPr lang="en-US" sz="3600" b="1" dirty="0" smtClean="0"/>
              <a:t>Evaluating and Remediating Web Pages for Accessibility &amp; Web Standards </a:t>
            </a:r>
            <a:endParaRPr lang="en-US" sz="3600" dirty="0" smtClean="0"/>
          </a:p>
        </p:txBody>
      </p:sp>
      <p:sp>
        <p:nvSpPr>
          <p:cNvPr id="6" name="Text Placeholder 5"/>
          <p:cNvSpPr>
            <a:spLocks noGrp="1"/>
          </p:cNvSpPr>
          <p:nvPr>
            <p:ph type="subTitle" sz="quarter" idx="1"/>
          </p:nvPr>
        </p:nvSpPr>
        <p:spPr>
          <a:xfrm>
            <a:off x="1371600" y="3124200"/>
            <a:ext cx="6400800" cy="762000"/>
          </a:xfrm>
        </p:spPr>
        <p:txBody>
          <a:bodyPr/>
          <a:lstStyle/>
          <a:p>
            <a:pPr lvl="0"/>
            <a:endParaRPr lang="en-US" dirty="0"/>
          </a:p>
        </p:txBody>
      </p:sp>
      <p:sp>
        <p:nvSpPr>
          <p:cNvPr id="4" name="TextBox 3"/>
          <p:cNvSpPr txBox="1"/>
          <p:nvPr/>
        </p:nvSpPr>
        <p:spPr>
          <a:xfrm>
            <a:off x="1219200" y="4800600"/>
            <a:ext cx="6781800" cy="1237262"/>
          </a:xfrm>
          <a:prstGeom prst="rect">
            <a:avLst/>
          </a:prstGeom>
          <a:noFill/>
        </p:spPr>
        <p:txBody>
          <a:bodyPr wrap="square" rtlCol="0">
            <a:spAutoFit/>
          </a:bodyPr>
          <a:lstStyle/>
          <a:p>
            <a:pPr algn="ctr">
              <a:buNone/>
            </a:pPr>
            <a:r>
              <a:rPr lang="en-US" sz="2400" i="0" dirty="0" smtClean="0"/>
              <a:t>Howard Kramer</a:t>
            </a:r>
          </a:p>
          <a:p>
            <a:pPr algn="ctr">
              <a:buNone/>
            </a:pPr>
            <a:r>
              <a:rPr lang="en-US" sz="2400" i="0" dirty="0" smtClean="0"/>
              <a:t>University of Colorado-Boulder</a:t>
            </a:r>
          </a:p>
          <a:p>
            <a:pPr algn="ctr">
              <a:buNone/>
            </a:pPr>
            <a:r>
              <a:rPr lang="en-US" sz="1800" i="0" dirty="0" smtClean="0">
                <a:hlinkClick r:id="rId3"/>
              </a:rPr>
              <a:t>hkramer@colorado.edu</a:t>
            </a:r>
            <a:r>
              <a:rPr lang="en-US" sz="1800" i="0" dirty="0" smtClean="0"/>
              <a:t>, 303-492-8672</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Web Standard Particulars</a:t>
            </a:r>
            <a:endParaRPr lang="en-US"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proper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a language in the </a:t>
            </a:r>
            <a:r>
              <a:rPr lang="en-US" sz="2000" dirty="0" err="1" smtClean="0">
                <a:solidFill>
                  <a:srgbClr val="FFFF00"/>
                </a:solidFill>
              </a:rPr>
              <a:t>doctype</a:t>
            </a:r>
            <a:endParaRPr lang="en-US" sz="2000" dirty="0" smtClean="0">
              <a:solidFill>
                <a:srgbClr val="FFFF00"/>
              </a:solidFill>
            </a:endParaRPr>
          </a:p>
          <a:p>
            <a:r>
              <a:rPr lang="en-US" sz="2000" dirty="0" smtClean="0">
                <a:solidFill>
                  <a:srgbClr val="FFFF00"/>
                </a:solidFill>
              </a:rPr>
              <a:t>Declare the primary language of the site in the &lt;head&gt; area</a:t>
            </a:r>
          </a:p>
          <a:p>
            <a:r>
              <a:rPr lang="en-US" sz="2000" dirty="0" smtClean="0">
                <a:solidFill>
                  <a:srgbClr val="FFFF00"/>
                </a:solidFill>
              </a:rPr>
              <a:t>Title your page properly &amp; uniquely</a:t>
            </a:r>
          </a:p>
          <a:p>
            <a:pPr lvl="1"/>
            <a:r>
              <a:rPr lang="en-US" sz="1800" dirty="0" smtClean="0"/>
              <a:t>!DOCTYPE html PUBLIC "-//W3C//DTD HTML 4.01//EN“</a:t>
            </a:r>
            <a:r>
              <a:rPr lang="en-US" sz="1600" dirty="0" smtClean="0"/>
              <a:t> </a:t>
            </a:r>
            <a:r>
              <a:rPr lang="en-US" sz="2000" dirty="0" smtClean="0"/>
              <a:t>       </a:t>
            </a:r>
            <a:r>
              <a:rPr lang="en-US" sz="1800" dirty="0" smtClean="0"/>
              <a:t>"http://www.w3.org/TR/html4/strict.dtd"&gt;</a:t>
            </a:r>
            <a:endParaRPr lang="en-US" sz="2000" dirty="0" smtClean="0"/>
          </a:p>
          <a:p>
            <a:r>
              <a:rPr lang="en-US" sz="2000" dirty="0" smtClean="0"/>
              <a:t>If your document is XHTML, use this: </a:t>
            </a:r>
          </a:p>
          <a:p>
            <a:pPr lvl="1"/>
            <a:r>
              <a:rPr lang="en-US" sz="1800" dirty="0" smtClean="0"/>
              <a:t>&lt;!DOCTYPE html PUBLIC "-//W3C//DTD XHTML 1.0 Strict//EN"</a:t>
            </a:r>
          </a:p>
          <a:p>
            <a:pPr>
              <a:buNone/>
            </a:pPr>
            <a:r>
              <a:rPr lang="en-US" sz="2000" dirty="0" smtClean="0"/>
              <a:t>           "http://www.w3.org/TR/xhtml1/DTD/xhtml1-strict.dtd"&gt;</a:t>
            </a:r>
          </a:p>
          <a:p>
            <a:r>
              <a:rPr lang="en-US" sz="2000" dirty="0" smtClean="0"/>
              <a:t>&lt;head&gt;</a:t>
            </a:r>
          </a:p>
          <a:p>
            <a:pPr lvl="1"/>
            <a:r>
              <a:rPr lang="en-US" sz="1800" dirty="0" smtClean="0"/>
              <a:t>&lt;html </a:t>
            </a:r>
            <a:r>
              <a:rPr lang="en-US" sz="1800" dirty="0" err="1" smtClean="0"/>
              <a:t>lang</a:t>
            </a:r>
            <a:r>
              <a:rPr lang="en-US" sz="1800" dirty="0" smtClean="0"/>
              <a:t>="en-GB"&gt;</a:t>
            </a:r>
          </a:p>
          <a:p>
            <a:pPr lvl="1"/>
            <a:r>
              <a:rPr lang="en-US" sz="1800" dirty="0" smtClean="0"/>
              <a:t>  ...</a:t>
            </a:r>
          </a:p>
          <a:p>
            <a:pPr lvl="1"/>
            <a:r>
              <a:rPr lang="en-US" sz="18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000" dirty="0" smtClean="0">
                <a:solidFill>
                  <a:srgbClr val="FFFF00"/>
                </a:solidFill>
              </a:rPr>
              <a:t>Declare a unique title for each page.</a:t>
            </a:r>
          </a:p>
          <a:p>
            <a:r>
              <a:rPr lang="en-US" sz="2000" dirty="0" smtClean="0"/>
              <a:t> </a:t>
            </a:r>
          </a:p>
          <a:p>
            <a:r>
              <a:rPr lang="en-US" sz="2000" dirty="0" smtClean="0"/>
              <a:t>Title example </a:t>
            </a:r>
          </a:p>
          <a:p>
            <a:pPr lvl="1">
              <a:buNone/>
            </a:pPr>
            <a:r>
              <a:rPr lang="en-US" sz="1800" dirty="0" smtClean="0"/>
              <a:t>&lt;!DOCTYPE HTML PUBLIC "-//W3C//DTD HTML 4.01//EN" "http://www.w3.org/TR/html4/strict.dtd"&gt;</a:t>
            </a:r>
          </a:p>
          <a:p>
            <a:pPr lvl="1">
              <a:buNone/>
            </a:pPr>
            <a:r>
              <a:rPr lang="en-US" sz="1800" dirty="0" smtClean="0"/>
              <a:t>&lt;html&gt;</a:t>
            </a:r>
          </a:p>
          <a:p>
            <a:pPr lvl="1">
              <a:buNone/>
            </a:pPr>
            <a:r>
              <a:rPr lang="en-US" sz="1800" dirty="0" smtClean="0"/>
              <a:t>&lt;head&gt;</a:t>
            </a:r>
          </a:p>
          <a:p>
            <a:pPr lvl="1">
              <a:buNone/>
            </a:pPr>
            <a:r>
              <a:rPr lang="en-US" sz="1800" dirty="0" smtClean="0">
                <a:solidFill>
                  <a:schemeClr val="tx2">
                    <a:lumMod val="90000"/>
                  </a:schemeClr>
                </a:solidFill>
              </a:rPr>
              <a:t>&lt;title&gt;ATIA 2012 Home&lt;/title&gt;</a:t>
            </a:r>
          </a:p>
          <a:p>
            <a:pPr lvl="1">
              <a:buNone/>
            </a:pPr>
            <a:r>
              <a:rPr lang="en-US" sz="1800" dirty="0" smtClean="0"/>
              <a:t>&lt;/head&gt;</a:t>
            </a:r>
          </a:p>
          <a:p>
            <a:pPr lvl="1">
              <a:buNone/>
            </a:pPr>
            <a:r>
              <a:rPr lang="en-US" sz="1800" dirty="0" smtClean="0"/>
              <a:t>&lt;body&gt;</a:t>
            </a:r>
          </a:p>
          <a:p>
            <a:pPr lvl="1">
              <a:buNone/>
            </a:pPr>
            <a:r>
              <a:rPr lang="en-US" sz="1800" dirty="0" smtClean="0"/>
              <a:t>&lt;/body&gt;</a:t>
            </a:r>
          </a:p>
          <a:p>
            <a:pPr lvl="1">
              <a:buNone/>
            </a:pPr>
            <a:r>
              <a:rPr lang="en-US" sz="1600" dirty="0" smtClean="0"/>
              <a:t>...</a:t>
            </a:r>
          </a:p>
          <a:p>
            <a:pPr lvl="1">
              <a:buNone/>
            </a:pPr>
            <a:r>
              <a:rPr lang="en-US" sz="2000" dirty="0" smtClean="0"/>
              <a:t>&lt;/html&gt;</a:t>
            </a:r>
          </a:p>
          <a:p>
            <a:endParaRPr lang="en-US" sz="2000" dirty="0" smtClean="0"/>
          </a:p>
          <a:p>
            <a:endParaRPr lang="en-US" sz="24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p:txBody>
          <a:bodyPr/>
          <a:lstStyle/>
          <a:p>
            <a:r>
              <a:rPr lang="en-US" sz="2800" dirty="0" smtClean="0">
                <a:solidFill>
                  <a:srgbClr val="FFFF00"/>
                </a:solidFill>
              </a:rPr>
              <a:t>Use keywords &amp; description elements </a:t>
            </a:r>
            <a:endParaRPr lang="en-US" sz="2000" dirty="0" smtClean="0">
              <a:solidFill>
                <a:srgbClr val="FFFF00"/>
              </a:solidFill>
            </a:endParaRPr>
          </a:p>
          <a:p>
            <a:pPr lvl="1">
              <a:buNone/>
            </a:pPr>
            <a:r>
              <a:rPr lang="en-US" sz="2000" dirty="0" smtClean="0"/>
              <a:t>&lt;head&gt;</a:t>
            </a:r>
          </a:p>
          <a:p>
            <a:pPr lvl="1">
              <a:buNone/>
            </a:pPr>
            <a:r>
              <a:rPr lang="en-US" sz="2000" dirty="0" smtClean="0"/>
              <a:t>  &lt;title&gt;Yahoo! UK &amp; Ireland </a:t>
            </a:r>
            <a:r>
              <a:rPr lang="en-US" sz="2000" dirty="0" err="1" smtClean="0"/>
              <a:t>Eurosport</a:t>
            </a:r>
            <a:r>
              <a:rPr lang="en-US" sz="2000" dirty="0" smtClean="0"/>
              <a:t>—Sports News | Live Scores | Sport&lt;/title&gt;</a:t>
            </a:r>
          </a:p>
          <a:p>
            <a:pPr lvl="1">
              <a:buNone/>
            </a:pPr>
            <a:r>
              <a:rPr lang="en-US" sz="2000" dirty="0" smtClean="0"/>
              <a:t>  &lt;meta name="description" content="Latest sports news and live scores from Yahoo! </a:t>
            </a:r>
            <a:r>
              <a:rPr lang="en-US" sz="2000" dirty="0" err="1" smtClean="0"/>
              <a:t>Eurosport</a:t>
            </a:r>
            <a:r>
              <a:rPr lang="en-US" sz="2000" dirty="0" smtClean="0"/>
              <a:t> UK. Complete sport coverage with Football results, Cricket scores, F1, Golf, Rugby, Tennis and more."&gt;</a:t>
            </a:r>
          </a:p>
          <a:p>
            <a:pPr lvl="1">
              <a:buNone/>
            </a:pPr>
            <a:r>
              <a:rPr lang="en-US" sz="2000" dirty="0" smtClean="0"/>
              <a:t>  &lt;meta name="keywords" content="</a:t>
            </a:r>
            <a:r>
              <a:rPr lang="en-US" sz="2000" dirty="0" err="1" smtClean="0"/>
              <a:t>eurosport,sports,sport,sports</a:t>
            </a:r>
            <a:r>
              <a:rPr lang="en-US" sz="2000" dirty="0" smtClean="0"/>
              <a:t> </a:t>
            </a:r>
            <a:r>
              <a:rPr lang="en-US" sz="2000" dirty="0" err="1" smtClean="0"/>
              <a:t>news,live</a:t>
            </a:r>
            <a:r>
              <a:rPr lang="en-US" sz="2000" dirty="0" smtClean="0"/>
              <a:t> scores,football,cricket,f1,golf,rugby,tennis,uk,yahoo"&gt;</a:t>
            </a:r>
          </a:p>
          <a:p>
            <a:pPr lvl="1">
              <a:buNone/>
            </a:pPr>
            <a:r>
              <a:rPr lang="en-US" sz="2000" dirty="0" smtClean="0"/>
              <a:t>&lt;/head&gt;</a:t>
            </a:r>
            <a:endParaRPr lang="en-US" dirty="0" smtClean="0"/>
          </a:p>
          <a:p>
            <a:endParaRPr lang="en-US" sz="24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dirty="0" smtClean="0"/>
              <a:t>Web Standard Particulars</a:t>
            </a:r>
            <a:endParaRPr lang="en-US" sz="3600" i="1" dirty="0" smtClean="0"/>
          </a:p>
        </p:txBody>
      </p:sp>
      <p:sp>
        <p:nvSpPr>
          <p:cNvPr id="5" name="Content Placeholder 4"/>
          <p:cNvSpPr>
            <a:spLocks noGrp="1"/>
          </p:cNvSpPr>
          <p:nvPr>
            <p:ph idx="1"/>
          </p:nvPr>
        </p:nvSpPr>
        <p:spPr>
          <a:xfrm>
            <a:off x="457200" y="1752600"/>
            <a:ext cx="8229600" cy="4114800"/>
          </a:xfrm>
        </p:spPr>
        <p:txBody>
          <a:bodyPr/>
          <a:lstStyle/>
          <a:p>
            <a:r>
              <a:rPr lang="en-US" sz="2800" dirty="0" smtClean="0">
                <a:solidFill>
                  <a:srgbClr val="FFFF00"/>
                </a:solidFill>
              </a:rPr>
              <a:t>Structure your page Semantically (not </a:t>
            </a:r>
            <a:r>
              <a:rPr lang="en-US" sz="2800" dirty="0" err="1" smtClean="0">
                <a:solidFill>
                  <a:srgbClr val="FFFF00"/>
                </a:solidFill>
              </a:rPr>
              <a:t>presentationally</a:t>
            </a:r>
            <a:r>
              <a:rPr lang="en-US" sz="2800" dirty="0" smtClean="0">
                <a:solidFill>
                  <a:srgbClr val="FFFF00"/>
                </a:solidFill>
              </a:rPr>
              <a:t>) with Headers,, </a:t>
            </a:r>
            <a:r>
              <a:rPr lang="en-US" sz="2800" dirty="0" err="1" smtClean="0">
                <a:solidFill>
                  <a:srgbClr val="FFFF00"/>
                </a:solidFill>
              </a:rPr>
              <a:t>Divs</a:t>
            </a:r>
            <a:r>
              <a:rPr lang="en-US" sz="2800" dirty="0" smtClean="0">
                <a:solidFill>
                  <a:srgbClr val="FFFF00"/>
                </a:solidFill>
              </a:rPr>
              <a:t>, &amp; Lists</a:t>
            </a:r>
            <a:endParaRPr lang="en-US" sz="2000" dirty="0" smtClean="0">
              <a:solidFill>
                <a:srgbClr val="FFFF00"/>
              </a:solidFill>
            </a:endParaRPr>
          </a:p>
          <a:p>
            <a:endParaRPr lang="en-US" sz="2400" dirty="0"/>
          </a:p>
        </p:txBody>
      </p:sp>
      <p:pic>
        <p:nvPicPr>
          <p:cNvPr id="6" name="Picture 5" descr="simple_layout.gif"/>
          <p:cNvPicPr>
            <a:picLocks noChangeAspect="1"/>
          </p:cNvPicPr>
          <p:nvPr/>
        </p:nvPicPr>
        <p:blipFill>
          <a:blip r:embed="rId3" cstate="print"/>
          <a:stretch>
            <a:fillRect/>
          </a:stretch>
        </p:blipFill>
        <p:spPr>
          <a:xfrm>
            <a:off x="1143000" y="2743200"/>
            <a:ext cx="5562600" cy="4005072"/>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&amp; Consistent Navigation</a:t>
            </a:r>
            <a:endParaRPr lang="en-US" dirty="0"/>
          </a:p>
        </p:txBody>
      </p:sp>
      <p:pic>
        <p:nvPicPr>
          <p:cNvPr id="4" name="Content Placeholder 3" descr="devo.gif"/>
          <p:cNvPicPr>
            <a:picLocks noGrp="1" noChangeAspect="1"/>
          </p:cNvPicPr>
          <p:nvPr>
            <p:ph idx="1"/>
          </p:nvPr>
        </p:nvPicPr>
        <p:blipFill>
          <a:blip r:embed="rId3" cstate="print"/>
          <a:stretch>
            <a:fillRect/>
          </a:stretch>
        </p:blipFill>
        <p:spPr>
          <a:xfrm>
            <a:off x="2536963" y="1981200"/>
            <a:ext cx="4070074" cy="4114800"/>
          </a:xfr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sp>
        <p:nvSpPr>
          <p:cNvPr id="4" name="Content Placeholder 3"/>
          <p:cNvSpPr>
            <a:spLocks noGrp="1"/>
          </p:cNvSpPr>
          <p:nvPr>
            <p:ph idx="1"/>
          </p:nvPr>
        </p:nvSpPr>
        <p:spPr/>
        <p:txBody>
          <a:bodyPr/>
          <a:lstStyle/>
          <a:p>
            <a:r>
              <a:rPr lang="en-US" dirty="0" smtClean="0"/>
              <a:t>CU Physics page</a:t>
            </a:r>
          </a:p>
          <a:p>
            <a:pPr lvl="1"/>
            <a:r>
              <a:rPr lang="en-US" dirty="0" smtClean="0">
                <a:hlinkClick r:id="rId2"/>
              </a:rPr>
              <a:t>http://www.colorado.edu/ODECE/UDAC/physics%20page-2.htm</a:t>
            </a:r>
            <a:endParaRPr lang="en-US" dirty="0" smtClean="0"/>
          </a:p>
          <a:p>
            <a:r>
              <a:rPr lang="en-US" dirty="0" smtClean="0"/>
              <a:t>NY Times</a:t>
            </a:r>
          </a:p>
          <a:p>
            <a:pPr lvl="1"/>
            <a:r>
              <a:rPr lang="en-US" dirty="0" smtClean="0"/>
              <a:t>www.nytimes.com</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Advantages of Universal Design Approach</a:t>
            </a:r>
            <a:endParaRPr lang="en-US" sz="3600" dirty="0"/>
          </a:p>
        </p:txBody>
      </p:sp>
      <p:pic>
        <p:nvPicPr>
          <p:cNvPr id="5" name="Content Placeholder 4" descr="Dionaea_muscipula_closing_trap_animation.gif"/>
          <p:cNvPicPr>
            <a:picLocks noGrp="1" noChangeAspect="1"/>
          </p:cNvPicPr>
          <p:nvPr>
            <p:ph sz="half" idx="1"/>
          </p:nvPr>
        </p:nvPicPr>
        <p:blipFill>
          <a:blip r:embed="rId3" cstate="print"/>
          <a:stretch>
            <a:fillRect/>
          </a:stretch>
        </p:blipFill>
        <p:spPr>
          <a:xfrm>
            <a:off x="457200" y="2524125"/>
            <a:ext cx="4038600" cy="3028950"/>
          </a:xfrm>
        </p:spPr>
      </p:pic>
      <p:sp>
        <p:nvSpPr>
          <p:cNvPr id="6" name="Content Placeholder 5"/>
          <p:cNvSpPr>
            <a:spLocks noGrp="1"/>
          </p:cNvSpPr>
          <p:nvPr>
            <p:ph sz="half" idx="2"/>
          </p:nvPr>
        </p:nvSpPr>
        <p:spPr/>
        <p:txBody>
          <a:bodyPr/>
          <a:lstStyle/>
          <a:p>
            <a:r>
              <a:rPr lang="en-US" dirty="0" smtClean="0"/>
              <a:t>Campuses, audiences, IT, not always receptive to “disability” approach</a:t>
            </a: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Evaluation &amp; Remediation Tools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Wave (Toolbar) – </a:t>
            </a:r>
          </a:p>
          <a:p>
            <a:pPr lvl="1"/>
            <a:r>
              <a:rPr lang="en-US" dirty="0" smtClean="0"/>
              <a:t>wave.webaim.org</a:t>
            </a:r>
          </a:p>
          <a:p>
            <a:r>
              <a:rPr lang="en-US" dirty="0" smtClean="0"/>
              <a:t>Functional Accessibility Evaluator 1.1</a:t>
            </a:r>
          </a:p>
          <a:p>
            <a:pPr lvl="1"/>
            <a:r>
              <a:rPr lang="en-US" dirty="0" smtClean="0">
                <a:hlinkClick r:id="rId2"/>
              </a:rPr>
              <a:t>https://addons.mozilla.org/en-US/firefox/addon/accessibility-evaluation-toolb/</a:t>
            </a:r>
            <a:endParaRPr lang="en-US" dirty="0" smtClean="0"/>
          </a:p>
          <a:p>
            <a:r>
              <a:rPr lang="en-US" dirty="0" err="1" smtClean="0"/>
              <a:t>Achecker</a:t>
            </a:r>
            <a:r>
              <a:rPr lang="en-US" dirty="0" smtClean="0"/>
              <a:t> –</a:t>
            </a:r>
          </a:p>
          <a:p>
            <a:pPr lvl="1"/>
            <a:r>
              <a:rPr lang="en-US" dirty="0" smtClean="0">
                <a:hlinkClick r:id="rId3"/>
              </a:rPr>
              <a:t>http://achecker.ca/</a:t>
            </a:r>
            <a:r>
              <a:rPr lang="en-US" dirty="0" smtClean="0"/>
              <a:t> </a:t>
            </a:r>
          </a:p>
          <a:p>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Demonstration</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Testing the Physics page</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More Evaluation &amp; Remediation Tools &amp; Resources</a:t>
            </a:r>
            <a:endParaRPr lang="en-US" sz="4000" dirty="0"/>
          </a:p>
        </p:txBody>
      </p:sp>
      <p:sp>
        <p:nvSpPr>
          <p:cNvPr id="6" name="Content Placeholder 5"/>
          <p:cNvSpPr>
            <a:spLocks noGrp="1"/>
          </p:cNvSpPr>
          <p:nvPr>
            <p:ph idx="1"/>
          </p:nvPr>
        </p:nvSpPr>
        <p:spPr>
          <a:xfrm>
            <a:off x="457200" y="1752600"/>
            <a:ext cx="8229600" cy="4114800"/>
          </a:xfrm>
        </p:spPr>
        <p:txBody>
          <a:bodyPr/>
          <a:lstStyle/>
          <a:p>
            <a:r>
              <a:rPr lang="en-US" dirty="0" smtClean="0"/>
              <a:t>10 Evaluation Tools</a:t>
            </a:r>
          </a:p>
          <a:p>
            <a:pPr lvl="1"/>
            <a:r>
              <a:rPr lang="en-US" dirty="0" smtClean="0">
                <a:hlinkClick r:id="rId3"/>
              </a:rPr>
              <a:t>http://sixrevisions.com/web-standards/accessibility_testtools/</a:t>
            </a:r>
          </a:p>
          <a:p>
            <a:pPr lvl="1">
              <a:buNone/>
            </a:pPr>
            <a:endParaRPr lang="en-US" dirty="0" smtClean="0">
              <a:hlinkClick r:id="rId3"/>
            </a:endParaRPr>
          </a:p>
          <a:p>
            <a:r>
              <a:rPr lang="en-US" dirty="0" smtClean="0">
                <a:hlinkClick r:id="rId3"/>
              </a:rPr>
              <a:t> </a:t>
            </a:r>
            <a:r>
              <a:rPr lang="en-US" dirty="0" smtClean="0"/>
              <a:t>CU Web Design Awards Page</a:t>
            </a:r>
          </a:p>
          <a:p>
            <a:pPr lvl="1"/>
            <a:r>
              <a:rPr lang="en-US" dirty="0" smtClean="0">
                <a:hlinkClick r:id="rId4"/>
              </a:rPr>
              <a:t>http://www.colorado.edu/ODECE/UDAC/webcomp2012.html#resources</a:t>
            </a:r>
            <a:endParaRPr lang="en-US" dirty="0" smtClean="0"/>
          </a:p>
          <a:p>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4000" dirty="0" smtClean="0"/>
              <a:t>Today’s Outline</a:t>
            </a:r>
            <a:endParaRPr lang="en-US" sz="4000" dirty="0"/>
          </a:p>
        </p:txBody>
      </p:sp>
      <p:sp>
        <p:nvSpPr>
          <p:cNvPr id="3" name="Content Placeholder 2"/>
          <p:cNvSpPr>
            <a:spLocks noGrp="1"/>
          </p:cNvSpPr>
          <p:nvPr>
            <p:ph idx="1"/>
          </p:nvPr>
        </p:nvSpPr>
        <p:spPr>
          <a:xfrm>
            <a:off x="457200" y="1676400"/>
            <a:ext cx="8229600" cy="4114800"/>
          </a:xfrm>
        </p:spPr>
        <p:txBody>
          <a:bodyPr/>
          <a:lstStyle/>
          <a:p>
            <a:r>
              <a:rPr lang="en-US" dirty="0" smtClean="0"/>
              <a:t>What are Web Standards?</a:t>
            </a:r>
          </a:p>
          <a:p>
            <a:pPr lvl="1"/>
            <a:r>
              <a:rPr lang="en-US" dirty="0" smtClean="0"/>
              <a:t>How does it compare to “Accessibility Standards”</a:t>
            </a:r>
          </a:p>
          <a:p>
            <a:r>
              <a:rPr lang="en-US" dirty="0" smtClean="0"/>
              <a:t>What are the advantages of this approach</a:t>
            </a:r>
          </a:p>
          <a:p>
            <a:r>
              <a:rPr lang="en-US" dirty="0" smtClean="0"/>
              <a:t>The evaluation &amp; remediation process</a:t>
            </a:r>
          </a:p>
          <a:p>
            <a:r>
              <a:rPr lang="en-US" dirty="0" smtClean="0"/>
              <a:t>Resources &amp; Suggestions (for using this approach)</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err="1" smtClean="0"/>
              <a:t>Zeldman</a:t>
            </a:r>
            <a:r>
              <a:rPr lang="en-US" dirty="0" smtClean="0"/>
              <a:t> – “the blind billionaire”</a:t>
            </a:r>
          </a:p>
        </p:txBody>
      </p:sp>
      <p:sp>
        <p:nvSpPr>
          <p:cNvPr id="23555" name="Rectangle 3"/>
          <p:cNvSpPr>
            <a:spLocks noGrp="1" noChangeArrowheads="1"/>
          </p:cNvSpPr>
          <p:nvPr>
            <p:ph type="body" sz="half" idx="1"/>
          </p:nvPr>
        </p:nvSpPr>
        <p:spPr/>
        <p:txBody>
          <a:bodyPr/>
          <a:lstStyle/>
          <a:p>
            <a:pPr eaLnBrk="1" hangingPunct="1">
              <a:defRPr/>
            </a:pPr>
            <a:r>
              <a:rPr lang="en-US" sz="2800" dirty="0" smtClean="0"/>
              <a:t>Google and other search engines are, in effect, “blind users.”</a:t>
            </a:r>
          </a:p>
          <a:p>
            <a:pPr lvl="1" eaLnBrk="1" hangingPunct="1">
              <a:defRPr/>
            </a:pPr>
            <a:r>
              <a:rPr lang="en-US" sz="2400" dirty="0" smtClean="0"/>
              <a:t>Structure</a:t>
            </a:r>
          </a:p>
          <a:p>
            <a:pPr lvl="1" eaLnBrk="1" hangingPunct="1">
              <a:defRPr/>
            </a:pPr>
            <a:r>
              <a:rPr lang="en-US" sz="2400" dirty="0" smtClean="0"/>
              <a:t>Text/semantics</a:t>
            </a:r>
          </a:p>
          <a:p>
            <a:pPr lvl="1" eaLnBrk="1" hangingPunct="1">
              <a:buNone/>
              <a:defRPr/>
            </a:pPr>
            <a:endParaRPr lang="en-US" sz="2400" dirty="0" smtClean="0"/>
          </a:p>
        </p:txBody>
      </p:sp>
      <p:pic>
        <p:nvPicPr>
          <p:cNvPr id="17412" name="Picture 4" descr="piagoni"/>
          <p:cNvPicPr>
            <a:picLocks noGrp="1" noChangeAspect="1" noChangeArrowheads="1"/>
          </p:cNvPicPr>
          <p:nvPr>
            <p:ph sz="half" idx="2"/>
          </p:nvPr>
        </p:nvPicPr>
        <p:blipFill>
          <a:blip r:embed="rId3" cstate="print"/>
          <a:stretch>
            <a:fillRect/>
          </a:stretch>
        </p:blipFill>
        <p:spPr>
          <a:xfrm>
            <a:off x="4419600" y="3089180"/>
            <a:ext cx="4267200" cy="1557528"/>
          </a:xfrm>
          <a:noFill/>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200" b="0" dirty="0" smtClean="0"/>
              <a:t>Web</a:t>
            </a:r>
            <a:r>
              <a:rPr lang="en-US" sz="4000" b="0" dirty="0" smtClean="0"/>
              <a:t> </a:t>
            </a:r>
            <a:r>
              <a:rPr lang="en-US" sz="3200" b="0" dirty="0" smtClean="0"/>
              <a:t>Standards &amp; UD Books</a:t>
            </a:r>
            <a:r>
              <a:rPr lang="en-US" dirty="0" smtClean="0"/>
              <a:t/>
            </a:r>
            <a:br>
              <a:rPr lang="en-US" dirty="0" smtClean="0"/>
            </a:br>
            <a:endParaRPr lang="en-US" i="1" dirty="0" smtClean="0"/>
          </a:p>
        </p:txBody>
      </p:sp>
      <p:sp>
        <p:nvSpPr>
          <p:cNvPr id="5" name="Content Placeholder 4"/>
          <p:cNvSpPr>
            <a:spLocks noGrp="1"/>
          </p:cNvSpPr>
          <p:nvPr>
            <p:ph idx="1"/>
          </p:nvPr>
        </p:nvSpPr>
        <p:spPr/>
        <p:txBody>
          <a:bodyPr/>
          <a:lstStyle/>
          <a:p>
            <a:r>
              <a:rPr lang="en-US" sz="2200" dirty="0" smtClean="0">
                <a:solidFill>
                  <a:srgbClr val="FFFF00"/>
                </a:solidFill>
              </a:rPr>
              <a:t>Chisholm, Wendy; May, Matt. Universal Design for Web Applications</a:t>
            </a:r>
          </a:p>
          <a:p>
            <a:r>
              <a:rPr lang="en-US" sz="2200" dirty="0" err="1" smtClean="0">
                <a:solidFill>
                  <a:srgbClr val="FFFF00"/>
                </a:solidFill>
              </a:rPr>
              <a:t>Zeldman</a:t>
            </a:r>
            <a:r>
              <a:rPr lang="en-US" sz="2200" dirty="0" smtClean="0">
                <a:solidFill>
                  <a:srgbClr val="FFFF00"/>
                </a:solidFill>
              </a:rPr>
              <a:t>, Jeffrey. Designing with Web Standards (3rd Edition)</a:t>
            </a:r>
          </a:p>
          <a:p>
            <a:r>
              <a:rPr lang="en-US" sz="2200" dirty="0" smtClean="0">
                <a:solidFill>
                  <a:schemeClr val="accent4">
                    <a:lumMod val="25000"/>
                  </a:schemeClr>
                </a:solidFill>
              </a:rPr>
              <a:t>Shea &amp; </a:t>
            </a:r>
            <a:r>
              <a:rPr lang="en-US" sz="2200" dirty="0" err="1" smtClean="0">
                <a:solidFill>
                  <a:schemeClr val="accent4">
                    <a:lumMod val="25000"/>
                  </a:schemeClr>
                </a:solidFill>
              </a:rPr>
              <a:t>Holzschlag</a:t>
            </a:r>
            <a:r>
              <a:rPr lang="en-US" sz="2200" dirty="0" smtClean="0">
                <a:solidFill>
                  <a:schemeClr val="accent4">
                    <a:lumMod val="25000"/>
                  </a:schemeClr>
                </a:solidFill>
              </a:rPr>
              <a:t>. The Zen of CSS Design: Visual Enlightenment for the Web. </a:t>
            </a:r>
          </a:p>
          <a:p>
            <a:r>
              <a:rPr lang="en-US" sz="2200" dirty="0" smtClean="0">
                <a:solidFill>
                  <a:schemeClr val="accent1">
                    <a:lumMod val="20000"/>
                    <a:lumOff val="80000"/>
                  </a:schemeClr>
                </a:solidFill>
              </a:rPr>
              <a:t>Norman, David A. The Design of Everyday Things (2002).</a:t>
            </a:r>
          </a:p>
          <a:p>
            <a:r>
              <a:rPr lang="en-US" sz="2200" dirty="0" smtClean="0">
                <a:solidFill>
                  <a:schemeClr val="accent1">
                    <a:lumMod val="20000"/>
                    <a:lumOff val="80000"/>
                  </a:schemeClr>
                </a:solidFill>
              </a:rPr>
              <a:t>Cooper, Alan; </a:t>
            </a:r>
            <a:r>
              <a:rPr lang="en-US" sz="2200" dirty="0" err="1" smtClean="0">
                <a:solidFill>
                  <a:schemeClr val="accent1">
                    <a:lumMod val="20000"/>
                    <a:lumOff val="80000"/>
                  </a:schemeClr>
                </a:solidFill>
              </a:rPr>
              <a:t>Reimann</a:t>
            </a:r>
            <a:r>
              <a:rPr lang="en-US" sz="2200" dirty="0" smtClean="0">
                <a:solidFill>
                  <a:schemeClr val="accent1">
                    <a:lumMod val="20000"/>
                    <a:lumOff val="80000"/>
                  </a:schemeClr>
                </a:solidFill>
              </a:rPr>
              <a:t> Robert M. About Face 2.0: The Essentials of Interaction Design (2003)</a:t>
            </a:r>
          </a:p>
          <a:p>
            <a:endParaRPr lang="en-US" sz="2800" dirty="0"/>
          </a:p>
        </p:txBody>
      </p:sp>
      <p:sp>
        <p:nvSpPr>
          <p:cNvPr id="6" name="Text Placeholder 5"/>
          <p:cNvSpPr>
            <a:spLocks noGrp="1"/>
          </p:cNvSpPr>
          <p:nvPr>
            <p:ph type="body" sz="half" idx="2"/>
          </p:nvPr>
        </p:nvSpPr>
        <p:spPr/>
        <p:txBody>
          <a:bodyPr/>
          <a:lstStyle/>
          <a:p>
            <a:endParaRPr lang="en-US" dirty="0"/>
          </a:p>
        </p:txBody>
      </p:sp>
      <p:pic>
        <p:nvPicPr>
          <p:cNvPr id="7" name="Picture 6" descr="zeldman.jpg"/>
          <p:cNvPicPr>
            <a:picLocks noChangeAspect="1"/>
          </p:cNvPicPr>
          <p:nvPr/>
        </p:nvPicPr>
        <p:blipFill>
          <a:blip r:embed="rId3" cstate="print"/>
          <a:stretch>
            <a:fillRect/>
          </a:stretch>
        </p:blipFill>
        <p:spPr>
          <a:xfrm>
            <a:off x="457200" y="1219200"/>
            <a:ext cx="2857500" cy="2857500"/>
          </a:xfrm>
          <a:prstGeom prst="rect">
            <a:avLst/>
          </a:prstGeom>
        </p:spPr>
      </p:pic>
      <p:pic>
        <p:nvPicPr>
          <p:cNvPr id="8" name="Picture 7" descr="UDWA.jpg"/>
          <p:cNvPicPr>
            <a:picLocks noChangeAspect="1"/>
          </p:cNvPicPr>
          <p:nvPr/>
        </p:nvPicPr>
        <p:blipFill>
          <a:blip r:embed="rId4" cstate="print"/>
          <a:stretch>
            <a:fillRect/>
          </a:stretch>
        </p:blipFill>
        <p:spPr>
          <a:xfrm>
            <a:off x="457200" y="4000500"/>
            <a:ext cx="2857500" cy="285750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this on the UCB Campus</a:t>
            </a:r>
            <a:endParaRPr lang="en-US" dirty="0"/>
          </a:p>
        </p:txBody>
      </p:sp>
      <p:sp>
        <p:nvSpPr>
          <p:cNvPr id="3" name="Content Placeholder 2"/>
          <p:cNvSpPr>
            <a:spLocks noGrp="1"/>
          </p:cNvSpPr>
          <p:nvPr>
            <p:ph idx="1"/>
          </p:nvPr>
        </p:nvSpPr>
        <p:spPr>
          <a:xfrm>
            <a:off x="457200" y="2438400"/>
            <a:ext cx="8229600" cy="4114800"/>
          </a:xfrm>
        </p:spPr>
        <p:txBody>
          <a:bodyPr/>
          <a:lstStyle/>
          <a:p>
            <a:r>
              <a:rPr lang="en-US" dirty="0" smtClean="0"/>
              <a:t>Committee on Universal Design &amp; Accessibility </a:t>
            </a:r>
          </a:p>
          <a:p>
            <a:r>
              <a:rPr lang="en-US" dirty="0" smtClean="0"/>
              <a:t>Web Design Competition</a:t>
            </a:r>
          </a:p>
          <a:p>
            <a:r>
              <a:rPr lang="en-US" dirty="0" smtClean="0"/>
              <a:t>Teleconferences to campus</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A List Apart - Link-</a:t>
            </a:r>
            <a:r>
              <a:rPr lang="en-US" dirty="0" err="1" smtClean="0"/>
              <a:t>Rodrigue</a:t>
            </a:r>
            <a:r>
              <a:rPr lang="en-US" dirty="0" smtClean="0"/>
              <a:t>, </a:t>
            </a:r>
            <a:r>
              <a:rPr lang="en-US" i="1" dirty="0" smtClean="0"/>
              <a:t>The Inclusion Principle,</a:t>
            </a:r>
            <a:r>
              <a:rPr lang="en-US" dirty="0" smtClean="0"/>
              <a:t> </a:t>
            </a:r>
          </a:p>
          <a:p>
            <a:pPr lvl="2"/>
            <a:r>
              <a:rPr lang="en-US" dirty="0" smtClean="0">
                <a:hlinkClick r:id="rId3"/>
              </a:rPr>
              <a:t>http://www.alistapart.com/articles/the-inclusion-principle/</a:t>
            </a:r>
            <a:r>
              <a:rPr lang="en-US" dirty="0" smtClean="0"/>
              <a:t> </a:t>
            </a:r>
          </a:p>
          <a:p>
            <a:pPr lvl="1"/>
            <a:r>
              <a:rPr lang="en-US" dirty="0" smtClean="0"/>
              <a:t>Dev.opera.com</a:t>
            </a:r>
          </a:p>
          <a:p>
            <a:pPr lvl="2"/>
            <a:r>
              <a:rPr lang="en-US" dirty="0" smtClean="0">
                <a:hlinkClick r:id="rId4"/>
              </a:rPr>
              <a:t>http://dev.opera.com/articles/view/1-introduction-to-the-web-standards-cur/</a:t>
            </a:r>
            <a:endParaRPr lang="en-US" dirty="0" smtClean="0"/>
          </a:p>
          <a:p>
            <a:pPr lvl="1"/>
            <a:r>
              <a:rPr lang="en-US" dirty="0" smtClean="0"/>
              <a:t>Usability.gov</a:t>
            </a:r>
          </a:p>
          <a:p>
            <a:pPr lvl="2"/>
            <a:r>
              <a:rPr lang="en-US" u="sng" dirty="0" smtClean="0">
                <a:hlinkClick r:id="rId5"/>
              </a:rPr>
              <a:t>http://usability.gov/methods/test_refine/heuristic.html</a:t>
            </a:r>
            <a:endParaRPr lang="en-US" dirty="0" smtClean="0"/>
          </a:p>
          <a:p>
            <a:pPr lvl="1"/>
            <a:r>
              <a:rPr lang="en-US" dirty="0" smtClean="0"/>
              <a:t>Sitepoint.com</a:t>
            </a:r>
          </a:p>
          <a:p>
            <a:pPr lvl="2"/>
            <a:r>
              <a:rPr lang="en-US" u="sng" dirty="0" smtClean="0">
                <a:hlinkClick r:id="rId6"/>
              </a:rPr>
              <a:t>http://articles.sitepoint.com/article/information-architecture</a:t>
            </a:r>
            <a:endParaRPr lang="en-US"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Curriculum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First Principles of Interaction Design” </a:t>
            </a:r>
          </a:p>
          <a:p>
            <a:pPr lvl="2"/>
            <a:r>
              <a:rPr lang="en-US" dirty="0" smtClean="0"/>
              <a:t>(</a:t>
            </a:r>
            <a:r>
              <a:rPr lang="en-US" u="sng" dirty="0" smtClean="0">
                <a:hlinkClick r:id="rId3"/>
              </a:rPr>
              <a:t>http://www.asktog.com/basics/firstPrinciples.html</a:t>
            </a:r>
            <a:r>
              <a:rPr lang="en-US" dirty="0" smtClean="0"/>
              <a:t>);</a:t>
            </a:r>
          </a:p>
          <a:p>
            <a:pPr lvl="1"/>
            <a:r>
              <a:rPr lang="en-US" dirty="0" smtClean="0"/>
              <a:t>“Personas”</a:t>
            </a:r>
          </a:p>
          <a:p>
            <a:pPr lvl="2"/>
            <a:r>
              <a:rPr lang="en-US" u="sng" dirty="0" smtClean="0">
                <a:hlinkClick r:id="rId4"/>
              </a:rPr>
              <a:t>http://wiki.fluidproject.org/display/fluid/Personas</a:t>
            </a:r>
            <a:endParaRPr lang="en-US" u="sng" dirty="0" smtClean="0"/>
          </a:p>
          <a:p>
            <a:pPr lvl="1"/>
            <a:r>
              <a:rPr lang="en-US" u="sng" dirty="0" smtClean="0"/>
              <a:t>WebAIM.org – The Legend of the Typical …</a:t>
            </a:r>
          </a:p>
          <a:p>
            <a:pPr lvl="2"/>
            <a:r>
              <a:rPr lang="en-US" dirty="0" smtClean="0">
                <a:hlinkClick r:id="rId5"/>
              </a:rPr>
              <a:t>http://webaim.org/presentations/2010/csun/screenreadersurvey.pdf</a:t>
            </a: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6"/>
              </a:rPr>
              <a:t>http://www.w3.org/community/webed/wiki/Main_Page</a:t>
            </a:r>
            <a:endParaRPr lang="en-US" dirty="0" smtClean="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8077200" cy="1219200"/>
          </a:xfrm>
        </p:spPr>
        <p:txBody>
          <a:bodyPr/>
          <a:lstStyle/>
          <a:p>
            <a:pPr eaLnBrk="1" hangingPunct="1">
              <a:defRPr/>
            </a:pPr>
            <a:r>
              <a:rPr lang="en-US" sz="3600" dirty="0" smtClean="0"/>
              <a:t>Other Resources</a:t>
            </a:r>
            <a:endParaRPr lang="en-US" sz="4000" i="1" dirty="0" smtClean="0"/>
          </a:p>
        </p:txBody>
      </p:sp>
      <p:sp>
        <p:nvSpPr>
          <p:cNvPr id="5" name="Content Placeholder 4"/>
          <p:cNvSpPr>
            <a:spLocks noGrp="1"/>
          </p:cNvSpPr>
          <p:nvPr>
            <p:ph idx="1"/>
          </p:nvPr>
        </p:nvSpPr>
        <p:spPr>
          <a:xfrm>
            <a:off x="457200" y="990600"/>
            <a:ext cx="8229600" cy="4114800"/>
          </a:xfrm>
        </p:spPr>
        <p:txBody>
          <a:bodyPr/>
          <a:lstStyle/>
          <a:p>
            <a:pPr lvl="1"/>
            <a:r>
              <a:rPr lang="en-US" dirty="0" smtClean="0"/>
              <a:t>Web Design Awards &amp; Training at CU</a:t>
            </a:r>
          </a:p>
          <a:p>
            <a:pPr lvl="2"/>
            <a:r>
              <a:rPr lang="en-US" dirty="0" smtClean="0">
                <a:hlinkClick r:id="rId3"/>
              </a:rPr>
              <a:t>http://www.colorado.edu/ODECE/UDAC/webcomp2012.html</a:t>
            </a:r>
            <a:endParaRPr lang="en-US" dirty="0" smtClean="0"/>
          </a:p>
          <a:p>
            <a:pPr lvl="1"/>
            <a:r>
              <a:rPr lang="en-US" u="sng" dirty="0" smtClean="0"/>
              <a:t>WAVE - WebAIM.org</a:t>
            </a:r>
          </a:p>
          <a:p>
            <a:pPr lvl="2"/>
            <a:r>
              <a:rPr lang="en-US" dirty="0" smtClean="0">
                <a:hlinkClick r:id="rId4"/>
              </a:rPr>
              <a:t>http://wave.webaim.org/</a:t>
            </a:r>
            <a:endParaRPr lang="en-US" dirty="0" smtClean="0"/>
          </a:p>
          <a:p>
            <a:pPr lvl="2">
              <a:buNone/>
            </a:pPr>
            <a:endParaRPr lang="en-US" dirty="0" smtClean="0"/>
          </a:p>
          <a:p>
            <a:pPr lvl="1"/>
            <a:r>
              <a:rPr lang="en-US" dirty="0" smtClean="0"/>
              <a:t>W3C Web Standards </a:t>
            </a:r>
            <a:r>
              <a:rPr lang="en-US" dirty="0" err="1" smtClean="0"/>
              <a:t>Cirruculim</a:t>
            </a:r>
            <a:r>
              <a:rPr lang="en-US" dirty="0" smtClean="0"/>
              <a:t> </a:t>
            </a:r>
          </a:p>
          <a:p>
            <a:pPr lvl="2"/>
            <a:r>
              <a:rPr lang="en-US" dirty="0" smtClean="0">
                <a:hlinkClick r:id="rId5"/>
              </a:rPr>
              <a:t>http://www.w3.org/community/webed/wiki/Main_Page</a:t>
            </a:r>
            <a:endParaRPr lang="en-US" dirty="0" smtClean="0"/>
          </a:p>
          <a:p>
            <a:pPr lvl="1"/>
            <a:r>
              <a:rPr lang="en-US" dirty="0" smtClean="0"/>
              <a:t>Physics Example page</a:t>
            </a:r>
          </a:p>
          <a:p>
            <a:pPr lvl="2"/>
            <a:r>
              <a:rPr lang="en-US" dirty="0" smtClean="0">
                <a:hlinkClick r:id="rId6"/>
              </a:rPr>
              <a:t>http://www.colorado.edu/ODECE/UDAC/physics%20page-2.htm</a:t>
            </a:r>
            <a:endParaRPr lang="en-US" dirty="0"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Accessing</a:t>
            </a:r>
            <a:r>
              <a:rPr lang="en-US" b="1" dirty="0" smtClean="0"/>
              <a:t> </a:t>
            </a:r>
            <a:r>
              <a:rPr lang="en-US" sz="4000" b="1" dirty="0" smtClean="0"/>
              <a:t>Higher Ground</a:t>
            </a:r>
            <a:br>
              <a:rPr lang="en-US" sz="4000" b="1" dirty="0" smtClean="0"/>
            </a:br>
            <a:r>
              <a:rPr lang="en-US" sz="4000" b="1" dirty="0" smtClean="0"/>
              <a:t>Conference</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Accessible Media, Web &amp; Technology</a:t>
            </a:r>
          </a:p>
          <a:p>
            <a:r>
              <a:rPr lang="en-US" sz="2800" dirty="0" smtClean="0"/>
              <a:t>November 12 - 16, 2012</a:t>
            </a:r>
          </a:p>
          <a:p>
            <a:r>
              <a:rPr lang="en-US" sz="2800" dirty="0" smtClean="0"/>
              <a:t>Hands-on sessions on Web Access, Assistive Technology</a:t>
            </a:r>
          </a:p>
          <a:p>
            <a:r>
              <a:rPr lang="en-US" sz="2800" dirty="0" smtClean="0"/>
              <a:t>Upcoming teleconferences</a:t>
            </a:r>
          </a:p>
          <a:p>
            <a:r>
              <a:rPr lang="en-US" sz="2800" dirty="0" smtClean="0"/>
              <a:t>Can purchase audio </a:t>
            </a:r>
            <a:r>
              <a:rPr lang="en-US" sz="2800" dirty="0" err="1" smtClean="0"/>
              <a:t>dvd</a:t>
            </a:r>
            <a:r>
              <a:rPr lang="en-US" sz="2800" dirty="0" smtClean="0"/>
              <a:t> of proceedings &amp; access materials &amp; handouts online</a:t>
            </a:r>
          </a:p>
          <a:p>
            <a:r>
              <a:rPr lang="en-US" sz="2800" dirty="0" smtClean="0"/>
              <a:t>Westin Hotel - between Boulder &amp; Denver</a:t>
            </a:r>
          </a:p>
          <a:p>
            <a:r>
              <a:rPr lang="en-US" sz="2800" dirty="0" smtClean="0"/>
              <a:t>www.colorado.edu/ATconference</a:t>
            </a:r>
            <a:endParaRPr lang="en-US" sz="28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Definitions &amp; Historic Context</a:t>
            </a:r>
            <a:br>
              <a:rPr lang="en-US" dirty="0" smtClean="0"/>
            </a:br>
            <a:r>
              <a:rPr lang="en-US" dirty="0" smtClean="0"/>
              <a:t> </a:t>
            </a:r>
            <a:r>
              <a:rPr lang="en-US" sz="3200" dirty="0" smtClean="0">
                <a:solidFill>
                  <a:srgbClr val="FFFF00"/>
                </a:solidFill>
              </a:rPr>
              <a:t>The Web Standards Project (</a:t>
            </a:r>
            <a:r>
              <a:rPr lang="en-US" sz="3200" dirty="0" err="1" smtClean="0">
                <a:solidFill>
                  <a:srgbClr val="FFFF00"/>
                </a:solidFill>
              </a:rPr>
              <a:t>WaSP</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sz="half" idx="1"/>
          </p:nvPr>
        </p:nvSpPr>
        <p:spPr/>
        <p:txBody>
          <a:bodyPr/>
          <a:lstStyle/>
          <a:p>
            <a:r>
              <a:rPr lang="en-US" sz="4000" dirty="0" smtClean="0"/>
              <a:t>Before Web Standards</a:t>
            </a:r>
            <a:endParaRPr lang="en-US" sz="4000" dirty="0" smtClean="0">
              <a:solidFill>
                <a:srgbClr val="FF0000"/>
              </a:solidFill>
            </a:endParaRPr>
          </a:p>
          <a:p>
            <a:pPr lvl="1"/>
            <a:r>
              <a:rPr lang="en-US" sz="3600" dirty="0" smtClean="0"/>
              <a:t>The Way we Were – 1998</a:t>
            </a:r>
          </a:p>
          <a:p>
            <a:pPr lvl="2"/>
            <a:r>
              <a:rPr lang="en-US" sz="3200" dirty="0" smtClean="0"/>
              <a:t>No standards</a:t>
            </a:r>
          </a:p>
          <a:p>
            <a:pPr lvl="2"/>
            <a:r>
              <a:rPr lang="en-US" sz="3200" dirty="0" smtClean="0"/>
              <a:t>Browser wars</a:t>
            </a:r>
          </a:p>
          <a:p>
            <a:pPr lvl="2"/>
            <a:r>
              <a:rPr lang="en-US" sz="3200" dirty="0" smtClean="0"/>
              <a:t>Code forking</a:t>
            </a:r>
          </a:p>
        </p:txBody>
      </p:sp>
      <p:pic>
        <p:nvPicPr>
          <p:cNvPr id="7" name="Content Placeholder 6" descr="the way we were.jpg"/>
          <p:cNvPicPr>
            <a:picLocks noGrp="1" noChangeAspect="1"/>
          </p:cNvPicPr>
          <p:nvPr>
            <p:ph sz="half" idx="2"/>
          </p:nvPr>
        </p:nvPicPr>
        <p:blipFill>
          <a:blip r:embed="rId3" cstate="print"/>
          <a:stretch>
            <a:fillRect/>
          </a:stretch>
        </p:blipFill>
        <p:spPr>
          <a:xfrm>
            <a:off x="5029200" y="2652502"/>
            <a:ext cx="3073695" cy="3063022"/>
          </a:xfr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t>Definitions &amp; Historic Context</a:t>
            </a:r>
            <a:br>
              <a:rPr lang="en-US" dirty="0" smtClean="0"/>
            </a:br>
            <a:r>
              <a:rPr lang="en-US" dirty="0" smtClean="0"/>
              <a:t> </a:t>
            </a:r>
            <a:r>
              <a:rPr lang="en-US" sz="3200" u="sng" dirty="0" smtClean="0">
                <a:solidFill>
                  <a:srgbClr val="FFFF00"/>
                </a:solidFill>
              </a:rPr>
              <a:t>The Web Standards Project (</a:t>
            </a:r>
            <a:r>
              <a:rPr lang="en-US" sz="3200" u="sng" dirty="0" err="1" smtClean="0">
                <a:solidFill>
                  <a:srgbClr val="FFFF00"/>
                </a:solidFill>
              </a:rPr>
              <a:t>WaSP</a:t>
            </a:r>
            <a:r>
              <a:rPr lang="en-US" sz="3200" u="sng" dirty="0" smtClean="0">
                <a:solidFill>
                  <a:srgbClr val="FFFF00"/>
                </a:solidFill>
              </a:rPr>
              <a:t>)</a:t>
            </a:r>
            <a:r>
              <a:rPr lang="en-US" sz="3200" dirty="0" smtClean="0">
                <a:solidFill>
                  <a:srgbClr val="FFFF00"/>
                </a:solidFill>
              </a:rPr>
              <a:t> </a:t>
            </a:r>
            <a:endParaRPr lang="en-US" i="1" dirty="0" smtClean="0">
              <a:solidFill>
                <a:srgbClr val="FFFF00"/>
              </a:solidFill>
            </a:endParaRPr>
          </a:p>
        </p:txBody>
      </p:sp>
      <p:sp>
        <p:nvSpPr>
          <p:cNvPr id="5" name="Content Placeholder 4"/>
          <p:cNvSpPr>
            <a:spLocks noGrp="1"/>
          </p:cNvSpPr>
          <p:nvPr>
            <p:ph idx="1"/>
          </p:nvPr>
        </p:nvSpPr>
        <p:spPr>
          <a:xfrm>
            <a:off x="457200" y="1828800"/>
            <a:ext cx="8229600" cy="4114800"/>
          </a:xfrm>
        </p:spPr>
        <p:txBody>
          <a:bodyPr/>
          <a:lstStyle/>
          <a:p>
            <a:r>
              <a:rPr lang="en-US" dirty="0" smtClean="0"/>
              <a:t>What, Why, </a:t>
            </a:r>
            <a:r>
              <a:rPr lang="en-US" dirty="0" smtClean="0">
                <a:solidFill>
                  <a:srgbClr val="FF0000"/>
                </a:solidFill>
              </a:rPr>
              <a:t>Who</a:t>
            </a:r>
            <a:r>
              <a:rPr lang="en-US" dirty="0" smtClean="0"/>
              <a:t> are Web Standards?</a:t>
            </a:r>
          </a:p>
          <a:p>
            <a:pPr lvl="1"/>
            <a:r>
              <a:rPr lang="en-US" dirty="0" smtClean="0"/>
              <a:t>Web Standards Project - founded in 1998</a:t>
            </a:r>
          </a:p>
          <a:p>
            <a:pPr lvl="1"/>
            <a:r>
              <a:rPr lang="en-US" dirty="0" smtClean="0"/>
              <a:t>reduce the cost and complexity of development</a:t>
            </a:r>
          </a:p>
          <a:p>
            <a:pPr lvl="1"/>
            <a:r>
              <a:rPr lang="en-US" dirty="0" smtClean="0"/>
              <a:t>increasing the accessibility </a:t>
            </a:r>
          </a:p>
          <a:p>
            <a:pPr lvl="1"/>
            <a:r>
              <a:rPr lang="en-US" dirty="0" smtClean="0"/>
              <a:t>and long-term viability of any site published on the Web.</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Web Standards Basics</a:t>
            </a:r>
            <a:endParaRPr lang="en-US" sz="3600" dirty="0">
              <a:solidFill>
                <a:srgbClr val="FFFF00"/>
              </a:solidFill>
            </a:endParaRPr>
          </a:p>
        </p:txBody>
      </p:sp>
      <p:sp>
        <p:nvSpPr>
          <p:cNvPr id="3" name="Text Placeholder 2"/>
          <p:cNvSpPr>
            <a:spLocks noGrp="1"/>
          </p:cNvSpPr>
          <p:nvPr>
            <p:ph idx="1"/>
          </p:nvPr>
        </p:nvSpPr>
        <p:spPr/>
        <p:txBody>
          <a:bodyPr/>
          <a:lstStyle/>
          <a:p>
            <a:r>
              <a:rPr lang="en-US" dirty="0" smtClean="0"/>
              <a:t>Web Standards include</a:t>
            </a:r>
          </a:p>
          <a:p>
            <a:pPr lvl="1"/>
            <a:r>
              <a:rPr lang="en-US" dirty="0" smtClean="0"/>
              <a:t>semantic (x)HTML markup, </a:t>
            </a:r>
          </a:p>
          <a:p>
            <a:pPr lvl="1"/>
            <a:r>
              <a:rPr lang="en-US" dirty="0" smtClean="0"/>
              <a:t>CSS layout (the separating of content from layout &amp; formatting)</a:t>
            </a:r>
          </a:p>
          <a:p>
            <a:pPr lvl="1"/>
            <a:r>
              <a:rPr lang="en-US" dirty="0" smtClean="0">
                <a:solidFill>
                  <a:schemeClr val="tx1">
                    <a:lumMod val="75000"/>
                  </a:schemeClr>
                </a:solidFill>
              </a:rPr>
              <a:t>Third component: Scripting – </a:t>
            </a:r>
            <a:r>
              <a:rPr lang="en-US" dirty="0" err="1" smtClean="0">
                <a:solidFill>
                  <a:schemeClr val="tx1">
                    <a:lumMod val="75000"/>
                  </a:schemeClr>
                </a:solidFill>
              </a:rPr>
              <a:t>Javascript</a:t>
            </a:r>
            <a:r>
              <a:rPr lang="en-US" dirty="0" smtClean="0">
                <a:solidFill>
                  <a:schemeClr val="tx1">
                    <a:lumMod val="75000"/>
                  </a:schemeClr>
                </a:solidFill>
              </a:rPr>
              <a:t> &amp; DOM</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The Benefits of using Web Standards to promote Accessibility</a:t>
            </a:r>
            <a:endParaRPr lang="en-US" sz="3600" dirty="0"/>
          </a:p>
        </p:txBody>
      </p:sp>
      <p:sp>
        <p:nvSpPr>
          <p:cNvPr id="3" name="Text Placeholder 2"/>
          <p:cNvSpPr>
            <a:spLocks noGrp="1"/>
          </p:cNvSpPr>
          <p:nvPr>
            <p:ph idx="1"/>
          </p:nvPr>
        </p:nvSpPr>
        <p:spPr/>
        <p:txBody>
          <a:bodyPr/>
          <a:lstStyle/>
          <a:p>
            <a:pPr lvl="1"/>
            <a:r>
              <a:rPr lang="en-US" sz="2400" dirty="0" smtClean="0"/>
              <a:t>Makes it easier for people &amp; search engines to find your content – (including AT users)</a:t>
            </a:r>
          </a:p>
          <a:p>
            <a:pPr lvl="1"/>
            <a:r>
              <a:rPr lang="en-US" sz="2400" dirty="0" smtClean="0"/>
              <a:t>Separating structure and behavior makes your site easier and less expensive to develop &amp; test. (And much easier to update).</a:t>
            </a:r>
          </a:p>
          <a:p>
            <a:pPr lvl="1"/>
            <a:r>
              <a:rPr lang="en-US" sz="2400" dirty="0" smtClean="0"/>
              <a:t>Makes your site lighter (smaller file size)</a:t>
            </a:r>
          </a:p>
          <a:p>
            <a:pPr lvl="1"/>
            <a:r>
              <a:rPr lang="en-US" sz="2400" dirty="0" smtClean="0"/>
              <a:t>Semantic markup makes your site more accessible to different kinds of browsers and devices, incl. mobile devices and AT</a:t>
            </a:r>
          </a:p>
          <a:p>
            <a:pPr lvl="1"/>
            <a:r>
              <a:rPr lang="en-US" sz="2400" dirty="0" smtClean="0"/>
              <a:t>Designing with standards in ensures that your site is forward compatible. </a:t>
            </a:r>
          </a:p>
          <a:p>
            <a:pPr lvl="1"/>
            <a:endParaRPr lang="en-US" dirty="0" smtClean="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The Advantages of a Universal Design </a:t>
            </a:r>
            <a:r>
              <a:rPr lang="en-US" i="1" dirty="0" smtClean="0"/>
              <a:t>Approach</a:t>
            </a:r>
          </a:p>
        </p:txBody>
      </p:sp>
      <p:sp>
        <p:nvSpPr>
          <p:cNvPr id="6" name="Text Placeholder 5"/>
          <p:cNvSpPr>
            <a:spLocks noGrp="1"/>
          </p:cNvSpPr>
          <p:nvPr>
            <p:ph type="body" sz="half" idx="1"/>
          </p:nvPr>
        </p:nvSpPr>
        <p:spPr>
          <a:xfrm>
            <a:off x="457200" y="2209800"/>
            <a:ext cx="7924800" cy="4114800"/>
          </a:xfrm>
        </p:spPr>
        <p:txBody>
          <a:bodyPr/>
          <a:lstStyle/>
          <a:p>
            <a:pPr>
              <a:defRPr/>
            </a:pPr>
            <a:r>
              <a:rPr lang="en-US" dirty="0" smtClean="0"/>
              <a:t>Using Web Standards is a Universal Design Strategy</a:t>
            </a:r>
          </a:p>
          <a:p>
            <a:pPr lvl="1">
              <a:defRPr/>
            </a:pPr>
            <a:r>
              <a:rPr lang="en-US" dirty="0" smtClean="0"/>
              <a:t>Not only addressing accessibility</a:t>
            </a:r>
          </a:p>
          <a:p>
            <a:pPr lvl="1">
              <a:defRPr/>
            </a:pPr>
            <a:r>
              <a:rPr lang="en-US" dirty="0" smtClean="0"/>
              <a:t>Don’t need to “sell” accessibility to web designers and administrators</a:t>
            </a:r>
          </a:p>
          <a:p>
            <a:pPr>
              <a:defRPr/>
            </a:pP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sp>
        <p:nvSpPr>
          <p:cNvPr id="6" name="Text Placeholder 5"/>
          <p:cNvSpPr>
            <a:spLocks noGrp="1"/>
          </p:cNvSpPr>
          <p:nvPr>
            <p:ph type="body" sz="half" idx="1"/>
          </p:nvPr>
        </p:nvSpPr>
        <p:spPr>
          <a:xfrm>
            <a:off x="457200" y="2209800"/>
            <a:ext cx="7924800" cy="4114800"/>
          </a:xfrm>
        </p:spPr>
        <p:txBody>
          <a:bodyPr/>
          <a:lstStyle/>
          <a:p>
            <a:pPr>
              <a:defRPr/>
            </a:pPr>
            <a:endParaRPr lang="en-US" dirty="0"/>
          </a:p>
        </p:txBody>
      </p:sp>
      <p:pic>
        <p:nvPicPr>
          <p:cNvPr id="5" name="Picture 4" descr="3 circles - UD.jpg"/>
          <p:cNvPicPr>
            <a:picLocks noChangeAspect="1"/>
          </p:cNvPicPr>
          <p:nvPr/>
        </p:nvPicPr>
        <p:blipFill>
          <a:blip r:embed="rId3" cstate="print"/>
          <a:stretch>
            <a:fillRect/>
          </a:stretch>
        </p:blipFill>
        <p:spPr>
          <a:xfrm>
            <a:off x="1981200" y="2070100"/>
            <a:ext cx="5029200" cy="4787900"/>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Universal Design vs. Web Standards vs. Accessibility</a:t>
            </a:r>
          </a:p>
        </p:txBody>
      </p:sp>
      <p:pic>
        <p:nvPicPr>
          <p:cNvPr id="8" name="Content Placeholder 7" descr="3 circles - UD- ver2.jpg"/>
          <p:cNvPicPr>
            <a:picLocks noGrp="1" noChangeAspect="1"/>
          </p:cNvPicPr>
          <p:nvPr>
            <p:ph idx="1"/>
          </p:nvPr>
        </p:nvPicPr>
        <p:blipFill>
          <a:blip r:embed="rId3" cstate="print"/>
          <a:stretch>
            <a:fillRect/>
          </a:stretch>
        </p:blipFill>
        <p:spPr>
          <a:xfrm>
            <a:off x="2410911" y="1981200"/>
            <a:ext cx="4322177" cy="4114800"/>
          </a:xfr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800" b="0" i="1" u="none" strike="noStrike" cap="none" normalizeH="0" baseline="0" smtClean="0">
            <a:ln>
              <a:noFill/>
            </a:ln>
            <a:solidFill>
              <a:schemeClr val="tx1"/>
            </a:solidFill>
            <a:effectLst>
              <a:outerShdw blurRad="38100" dist="38100" dir="2700000" algn="tl">
                <a:srgbClr val="000000">
                  <a:alpha val="43137"/>
                </a:srgbClr>
              </a:outerShdw>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5687</TotalTime>
  <Words>1891</Words>
  <Application>Microsoft Office PowerPoint</Application>
  <PresentationFormat>On-screen Show (4:3)</PresentationFormat>
  <Paragraphs>247</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Textured</vt:lpstr>
      <vt:lpstr>Evaluating and Remediating Web Pages for Accessibility &amp; Web Standards </vt:lpstr>
      <vt:lpstr>Today’s Outline</vt:lpstr>
      <vt:lpstr>Definitions &amp; Historic Context  The Web Standards Project (WaSP) </vt:lpstr>
      <vt:lpstr>Definitions &amp; Historic Context  The Web Standards Project (WaSP) </vt:lpstr>
      <vt:lpstr>Web Standards Basics</vt:lpstr>
      <vt:lpstr>The Benefits of using Web Standards to promote Accessibility</vt:lpstr>
      <vt:lpstr>The Advantages of a Universal Design Approach</vt:lpstr>
      <vt:lpstr>Universal Design vs. Web Standards vs. Accessibility</vt:lpstr>
      <vt:lpstr>Universal Design vs. Web Standards vs. Accessibility</vt:lpstr>
      <vt:lpstr>Web Standard Particulars</vt:lpstr>
      <vt:lpstr>Web Standard Particulars</vt:lpstr>
      <vt:lpstr>Web Standard Particulars</vt:lpstr>
      <vt:lpstr>Web Standard Particulars</vt:lpstr>
      <vt:lpstr>Clear &amp; Consistent Navigation</vt:lpstr>
      <vt:lpstr>Demonstration</vt:lpstr>
      <vt:lpstr>Advantages of Universal Design Approach</vt:lpstr>
      <vt:lpstr>Evaluation &amp; Remediation Tools</vt:lpstr>
      <vt:lpstr>Demonstration</vt:lpstr>
      <vt:lpstr>More Evaluation &amp; Remediation Tools &amp; Resources</vt:lpstr>
      <vt:lpstr>Zeldman – “the blind billionaire”</vt:lpstr>
      <vt:lpstr>Web Standards &amp; UD Books </vt:lpstr>
      <vt:lpstr>Implementing this on the UCB Campus</vt:lpstr>
      <vt:lpstr>Other Curriculum Resources</vt:lpstr>
      <vt:lpstr>Other Curriculum Resources</vt:lpstr>
      <vt:lpstr>Other Resources</vt:lpstr>
      <vt:lpstr>Accessing Higher Ground Conference</vt:lpstr>
    </vt:vector>
  </TitlesOfParts>
  <Company>University of Denver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Girolamo Savonarola</dc:title>
  <dc:creator>AHSS</dc:creator>
  <cp:lastModifiedBy>Howard</cp:lastModifiedBy>
  <cp:revision>142</cp:revision>
  <dcterms:created xsi:type="dcterms:W3CDTF">2004-10-25T20:05:28Z</dcterms:created>
  <dcterms:modified xsi:type="dcterms:W3CDTF">2012-01-28T05:03:57Z</dcterms:modified>
</cp:coreProperties>
</file>