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0"/>
  </p:notesMasterIdLst>
  <p:handoutMasterIdLst>
    <p:handoutMasterId r:id="rId31"/>
  </p:handoutMasterIdLst>
  <p:sldIdLst>
    <p:sldId id="299" r:id="rId2"/>
    <p:sldId id="318" r:id="rId3"/>
    <p:sldId id="348" r:id="rId4"/>
    <p:sldId id="298" r:id="rId5"/>
    <p:sldId id="324" r:id="rId6"/>
    <p:sldId id="330" r:id="rId7"/>
    <p:sldId id="341" r:id="rId8"/>
    <p:sldId id="331" r:id="rId9"/>
    <p:sldId id="320" r:id="rId10"/>
    <p:sldId id="328" r:id="rId11"/>
    <p:sldId id="329" r:id="rId12"/>
    <p:sldId id="333" r:id="rId13"/>
    <p:sldId id="314" r:id="rId14"/>
    <p:sldId id="334" r:id="rId15"/>
    <p:sldId id="335" r:id="rId16"/>
    <p:sldId id="336" r:id="rId17"/>
    <p:sldId id="339" r:id="rId18"/>
    <p:sldId id="342" r:id="rId19"/>
    <p:sldId id="316" r:id="rId20"/>
    <p:sldId id="264" r:id="rId21"/>
    <p:sldId id="308" r:id="rId22"/>
    <p:sldId id="340" r:id="rId23"/>
    <p:sldId id="343" r:id="rId24"/>
    <p:sldId id="344" r:id="rId25"/>
    <p:sldId id="345" r:id="rId26"/>
    <p:sldId id="346" r:id="rId27"/>
    <p:sldId id="347" r:id="rId28"/>
    <p:sldId id="313" r:id="rId29"/>
  </p:sldIdLst>
  <p:sldSz cx="9144000" cy="6858000" type="screen4x3"/>
  <p:notesSz cx="7010400" cy="9296400"/>
  <p:defaultTextStyle>
    <a:defPPr>
      <a:defRPr lang="en-US"/>
    </a:defPPr>
    <a:lvl1pPr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5pPr>
    <a:lvl6pPr marL="2286000" algn="l" defTabSz="914400" rtl="0" eaLnBrk="1" latinLnBrk="0" hangingPunct="1">
      <a:defRPr sz="2800" i="1" kern="1200">
        <a:solidFill>
          <a:schemeClr val="tx1"/>
        </a:solidFill>
        <a:latin typeface="Tahoma" charset="0"/>
        <a:ea typeface="+mn-ea"/>
        <a:cs typeface="+mn-cs"/>
      </a:defRPr>
    </a:lvl6pPr>
    <a:lvl7pPr marL="2743200" algn="l" defTabSz="914400" rtl="0" eaLnBrk="1" latinLnBrk="0" hangingPunct="1">
      <a:defRPr sz="2800" i="1" kern="1200">
        <a:solidFill>
          <a:schemeClr val="tx1"/>
        </a:solidFill>
        <a:latin typeface="Tahoma" charset="0"/>
        <a:ea typeface="+mn-ea"/>
        <a:cs typeface="+mn-cs"/>
      </a:defRPr>
    </a:lvl7pPr>
    <a:lvl8pPr marL="3200400" algn="l" defTabSz="914400" rtl="0" eaLnBrk="1" latinLnBrk="0" hangingPunct="1">
      <a:defRPr sz="2800" i="1" kern="1200">
        <a:solidFill>
          <a:schemeClr val="tx1"/>
        </a:solidFill>
        <a:latin typeface="Tahoma" charset="0"/>
        <a:ea typeface="+mn-ea"/>
        <a:cs typeface="+mn-cs"/>
      </a:defRPr>
    </a:lvl8pPr>
    <a:lvl9pPr marL="3657600" algn="l" defTabSz="914400" rtl="0" eaLnBrk="1" latinLnBrk="0" hangingPunct="1">
      <a:defRPr sz="2800" i="1"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55" cy="464978"/>
          </a:xfrm>
          <a:prstGeom prst="rect">
            <a:avLst/>
          </a:prstGeom>
        </p:spPr>
        <p:txBody>
          <a:bodyPr vert="horz" lIns="90675" tIns="45337" rIns="90675" bIns="45337" rtlCol="0"/>
          <a:lstStyle>
            <a:lvl1pPr algn="l">
              <a:defRPr sz="1200"/>
            </a:lvl1pPr>
          </a:lstStyle>
          <a:p>
            <a:endParaRPr lang="en-US"/>
          </a:p>
        </p:txBody>
      </p:sp>
      <p:sp>
        <p:nvSpPr>
          <p:cNvPr id="3" name="Date Placeholder 2"/>
          <p:cNvSpPr>
            <a:spLocks noGrp="1"/>
          </p:cNvSpPr>
          <p:nvPr>
            <p:ph type="dt" sz="quarter" idx="1"/>
          </p:nvPr>
        </p:nvSpPr>
        <p:spPr>
          <a:xfrm>
            <a:off x="3970673" y="2"/>
            <a:ext cx="3038155" cy="464978"/>
          </a:xfrm>
          <a:prstGeom prst="rect">
            <a:avLst/>
          </a:prstGeom>
        </p:spPr>
        <p:txBody>
          <a:bodyPr vert="horz" lIns="90675" tIns="45337" rIns="90675" bIns="45337" rtlCol="0"/>
          <a:lstStyle>
            <a:lvl1pPr algn="r">
              <a:defRPr sz="1200"/>
            </a:lvl1pPr>
          </a:lstStyle>
          <a:p>
            <a:fld id="{010E4587-4C34-46C6-8842-99CDEFD7FFB6}" type="datetimeFigureOut">
              <a:rPr lang="en-US" smtClean="0"/>
              <a:pPr/>
              <a:t>3/1/2012</a:t>
            </a:fld>
            <a:endParaRPr lang="en-US"/>
          </a:p>
        </p:txBody>
      </p:sp>
      <p:sp>
        <p:nvSpPr>
          <p:cNvPr id="4" name="Footer Placeholder 3"/>
          <p:cNvSpPr>
            <a:spLocks noGrp="1"/>
          </p:cNvSpPr>
          <p:nvPr>
            <p:ph type="ftr" sz="quarter" idx="2"/>
          </p:nvPr>
        </p:nvSpPr>
        <p:spPr>
          <a:xfrm>
            <a:off x="1" y="8829848"/>
            <a:ext cx="3038155" cy="464978"/>
          </a:xfrm>
          <a:prstGeom prst="rect">
            <a:avLst/>
          </a:prstGeom>
        </p:spPr>
        <p:txBody>
          <a:bodyPr vert="horz" lIns="90675" tIns="45337" rIns="90675" bIns="45337"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8"/>
            <a:ext cx="3038155" cy="464978"/>
          </a:xfrm>
          <a:prstGeom prst="rect">
            <a:avLst/>
          </a:prstGeom>
        </p:spPr>
        <p:txBody>
          <a:bodyPr vert="horz" lIns="90675" tIns="45337" rIns="90675" bIns="45337" rtlCol="0" anchor="b"/>
          <a:lstStyle>
            <a:lvl1pPr algn="r">
              <a:defRPr sz="1200"/>
            </a:lvl1pPr>
          </a:lstStyle>
          <a:p>
            <a:fld id="{95F63AA8-3041-4915-BF5F-EAD6B3D2E50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3" y="0"/>
            <a:ext cx="3037840" cy="464820"/>
          </a:xfrm>
          <a:prstGeom prst="rect">
            <a:avLst/>
          </a:prstGeom>
          <a:noFill/>
          <a:ln w="9525">
            <a:noFill/>
            <a:miter lim="800000"/>
            <a:headEnd/>
            <a:tailEnd/>
          </a:ln>
          <a:effectLst/>
        </p:spPr>
        <p:txBody>
          <a:bodyPr vert="horz" wrap="square" lIns="93136" tIns="46567" rIns="93136" bIns="46567" numCol="1" anchor="t" anchorCtr="0" compatLnSpc="1">
            <a:prstTxWarp prst="textNoShape">
              <a:avLst/>
            </a:prstTxWarp>
          </a:bodyPr>
          <a:lstStyle>
            <a:lvl1pPr>
              <a:spcBef>
                <a:spcPct val="0"/>
              </a:spcBef>
              <a:buClrTx/>
              <a:buSzTx/>
              <a:buFontTx/>
              <a:buNone/>
              <a:defRPr sz="1200" i="0">
                <a:effectLst/>
                <a:latin typeface="Arial" charset="0"/>
              </a:defRPr>
            </a:lvl1pPr>
          </a:lstStyle>
          <a:p>
            <a:pPr>
              <a:defRPr/>
            </a:pPr>
            <a:endParaRPr lang="en-US"/>
          </a:p>
        </p:txBody>
      </p:sp>
      <p:sp>
        <p:nvSpPr>
          <p:cNvPr id="64515" name="Rectangle 3"/>
          <p:cNvSpPr>
            <a:spLocks noGrp="1" noChangeArrowheads="1"/>
          </p:cNvSpPr>
          <p:nvPr>
            <p:ph type="dt" idx="1"/>
          </p:nvPr>
        </p:nvSpPr>
        <p:spPr bwMode="auto">
          <a:xfrm>
            <a:off x="3970941" y="0"/>
            <a:ext cx="3037840" cy="464820"/>
          </a:xfrm>
          <a:prstGeom prst="rect">
            <a:avLst/>
          </a:prstGeom>
          <a:noFill/>
          <a:ln w="9525">
            <a:noFill/>
            <a:miter lim="800000"/>
            <a:headEnd/>
            <a:tailEnd/>
          </a:ln>
          <a:effectLst/>
        </p:spPr>
        <p:txBody>
          <a:bodyPr vert="horz" wrap="square" lIns="93136" tIns="46567" rIns="93136" bIns="46567" numCol="1" anchor="t" anchorCtr="0" compatLnSpc="1">
            <a:prstTxWarp prst="textNoShape">
              <a:avLst/>
            </a:prstTxWarp>
          </a:bodyPr>
          <a:lstStyle>
            <a:lvl1pPr algn="r">
              <a:spcBef>
                <a:spcPct val="0"/>
              </a:spcBef>
              <a:buClrTx/>
              <a:buSzTx/>
              <a:buFontTx/>
              <a:buNone/>
              <a:defRPr sz="1200" i="0">
                <a:effectLst/>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36" tIns="46567" rIns="93136" bIns="465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3" y="8829966"/>
            <a:ext cx="3037840" cy="464820"/>
          </a:xfrm>
          <a:prstGeom prst="rect">
            <a:avLst/>
          </a:prstGeom>
          <a:noFill/>
          <a:ln w="9525">
            <a:noFill/>
            <a:miter lim="800000"/>
            <a:headEnd/>
            <a:tailEnd/>
          </a:ln>
          <a:effectLst/>
        </p:spPr>
        <p:txBody>
          <a:bodyPr vert="horz" wrap="square" lIns="93136" tIns="46567" rIns="93136" bIns="46567" numCol="1" anchor="b" anchorCtr="0" compatLnSpc="1">
            <a:prstTxWarp prst="textNoShape">
              <a:avLst/>
            </a:prstTxWarp>
          </a:bodyPr>
          <a:lstStyle>
            <a:lvl1pPr>
              <a:spcBef>
                <a:spcPct val="0"/>
              </a:spcBef>
              <a:buClrTx/>
              <a:buSzTx/>
              <a:buFontTx/>
              <a:buNone/>
              <a:defRPr sz="1200" i="0">
                <a:effectLst/>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970941" y="8829966"/>
            <a:ext cx="3037840" cy="464820"/>
          </a:xfrm>
          <a:prstGeom prst="rect">
            <a:avLst/>
          </a:prstGeom>
          <a:noFill/>
          <a:ln w="9525">
            <a:noFill/>
            <a:miter lim="800000"/>
            <a:headEnd/>
            <a:tailEnd/>
          </a:ln>
          <a:effectLst/>
        </p:spPr>
        <p:txBody>
          <a:bodyPr vert="horz" wrap="square" lIns="93136" tIns="46567" rIns="93136" bIns="46567" numCol="1" anchor="b" anchorCtr="0" compatLnSpc="1">
            <a:prstTxWarp prst="textNoShape">
              <a:avLst/>
            </a:prstTxWarp>
          </a:bodyPr>
          <a:lstStyle>
            <a:lvl1pPr algn="r">
              <a:spcBef>
                <a:spcPct val="0"/>
              </a:spcBef>
              <a:buClrTx/>
              <a:buSzTx/>
              <a:buFontTx/>
              <a:buNone/>
              <a:defRPr sz="1200" i="0">
                <a:effectLst/>
                <a:latin typeface="Arial" charset="0"/>
              </a:defRPr>
            </a:lvl1pPr>
          </a:lstStyle>
          <a:p>
            <a:pPr>
              <a:defRPr/>
            </a:pPr>
            <a:fld id="{705BAEF9-AFC5-4C92-AF7F-CFC47322F9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Dealt</a:t>
            </a:r>
            <a:r>
              <a:rPr lang="en-US" baseline="0" dirty="0" smtClean="0"/>
              <a:t> more with concepts of “accessibility” in past</a:t>
            </a:r>
          </a:p>
          <a:p>
            <a:pPr eaLnBrk="1" hangingPunct="1"/>
            <a:endParaRPr lang="en-US" baseline="0" dirty="0" smtClean="0"/>
          </a:p>
          <a:p>
            <a:pPr eaLnBrk="1" hangingPunct="1"/>
            <a:r>
              <a:rPr lang="en-US" baseline="0" dirty="0" smtClean="0"/>
              <a:t>Changes when I taught a Web Design course with a colleague</a:t>
            </a:r>
          </a:p>
          <a:p>
            <a:pPr eaLnBrk="1" hangingPunct="1"/>
            <a:endParaRPr lang="en-US" baseline="0" dirty="0" smtClean="0"/>
          </a:p>
          <a:p>
            <a:pPr eaLnBrk="1" hangingPunct="1"/>
            <a:r>
              <a:rPr lang="en-US" baseline="0" dirty="0" smtClean="0"/>
              <a:t>Realized benefits of focusing on Web Standards &amp; Universal Design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535B77F-72CC-4BCE-8F3C-571938734490}" type="slidenum">
              <a:rPr lang="en-US" smtClean="0">
                <a:cs typeface="Arial" charset="0"/>
              </a:rPr>
              <a:pPr/>
              <a:t>11</a:t>
            </a:fld>
            <a:endParaRPr lang="en-US" smtClean="0">
              <a:cs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535B77F-72CC-4BCE-8F3C-571938734490}" type="slidenum">
              <a:rPr lang="en-US" smtClean="0">
                <a:cs typeface="Arial" charset="0"/>
              </a:rPr>
              <a:pPr/>
              <a:t>12</a:t>
            </a:fld>
            <a:endParaRPr lang="en-US" smtClean="0">
              <a:cs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We might find that accessibility is more a</a:t>
            </a:r>
            <a:r>
              <a:rPr lang="en-US" baseline="0" dirty="0" smtClean="0"/>
              <a:t> part of web standards</a:t>
            </a:r>
          </a:p>
          <a:p>
            <a:pPr eaLnBrk="1" hangingPunct="1"/>
            <a:endParaRPr lang="en-US" baseline="0" dirty="0" smtClean="0"/>
          </a:p>
          <a:p>
            <a:pPr eaLnBrk="1" hangingPunct="1"/>
            <a:r>
              <a:rPr lang="en-US" baseline="0" dirty="0" smtClean="0"/>
              <a:t>Still might be some parts outside of it – such as skip to main content technique.</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Not going to go over the specific code – it’s in your handouts</a:t>
            </a:r>
            <a:r>
              <a:rPr lang="en-US" baseline="0" dirty="0" smtClean="0"/>
              <a:t> to look over later or give to your technical people on campus. But the html4 &amp; </a:t>
            </a:r>
            <a:r>
              <a:rPr lang="en-US" baseline="0" dirty="0" err="1" smtClean="0"/>
              <a:t>xhtml</a:t>
            </a:r>
            <a:r>
              <a:rPr lang="en-US" baseline="0" dirty="0" smtClean="0"/>
              <a:t> are both standard-based html specifications. </a:t>
            </a:r>
          </a:p>
          <a:p>
            <a:pPr eaLnBrk="1" hangingPunct="1"/>
            <a:r>
              <a:rPr lang="en-US" baseline="0" dirty="0" smtClean="0"/>
              <a:t>Explain why each is important.</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Important to declare a unique</a:t>
            </a:r>
            <a:r>
              <a:rPr lang="en-US" baseline="0" dirty="0" smtClean="0"/>
              <a:t> title for each page on a site. Helps the AT user. Helps SEO.</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If</a:t>
            </a:r>
            <a:r>
              <a:rPr lang="en-US" baseline="0" dirty="0" smtClean="0"/>
              <a:t> you search on a keyword or phrase in </a:t>
            </a:r>
            <a:r>
              <a:rPr lang="en-US" baseline="0" dirty="0" err="1" smtClean="0"/>
              <a:t>google</a:t>
            </a:r>
            <a:r>
              <a:rPr lang="en-US" baseline="0" dirty="0" smtClean="0"/>
              <a:t>, you’ll notice that almost all the top sites have these elements.</a:t>
            </a:r>
          </a:p>
          <a:p>
            <a:pPr eaLnBrk="1" hangingPunct="1"/>
            <a:endParaRPr lang="en-US" baseline="0" dirty="0" smtClean="0"/>
          </a:p>
          <a:p>
            <a:pPr eaLnBrk="1" hangingPunct="1"/>
            <a:r>
              <a:rPr lang="en-US" baseline="0" dirty="0" smtClean="0"/>
              <a:t>It doesn’t mean that you’ll be in the top 10 or top 20 if you do this but you’ll improve your chances.</a:t>
            </a:r>
          </a:p>
          <a:p>
            <a:pPr eaLnBrk="1" hangingPunct="1"/>
            <a:endParaRPr lang="en-US" baseline="0" dirty="0" smtClean="0"/>
          </a:p>
          <a:p>
            <a:pPr eaLnBrk="1" hangingPunct="1"/>
            <a:r>
              <a:rPr lang="en-US" baseline="0" dirty="0" smtClean="0"/>
              <a:t>Also - some browsers add &amp; show the description info when you add the site to your favorites.</a:t>
            </a:r>
          </a:p>
          <a:p>
            <a:pPr eaLnBrk="1" hangingPunct="1"/>
            <a:endParaRPr lang="en-US" baseline="0" dirty="0" smtClean="0"/>
          </a:p>
          <a:p>
            <a:pPr eaLnBrk="1" hangingPunct="1"/>
            <a:r>
              <a:rPr lang="en-US" baseline="0" dirty="0" smtClean="0"/>
              <a:t>Show the example of accessing higher ground in a </a:t>
            </a:r>
            <a:r>
              <a:rPr lang="en-US" baseline="0" dirty="0" err="1" smtClean="0"/>
              <a:t>google</a:t>
            </a:r>
            <a:r>
              <a:rPr lang="en-US" baseline="0" dirty="0" smtClean="0"/>
              <a:t> search. Description doesn’t show up – instead the text on the first page. Show how code is missing (control-U) </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You</a:t>
            </a:r>
            <a:r>
              <a:rPr lang="en-US" baseline="0" dirty="0" smtClean="0"/>
              <a:t> would likely have a div, probably more for each section of your page.</a:t>
            </a:r>
          </a:p>
          <a:p>
            <a:pPr eaLnBrk="1" hangingPunct="1"/>
            <a:r>
              <a:rPr lang="en-US" baseline="0" dirty="0" smtClean="0"/>
              <a:t>Example of NY Time page. You would want a header for each area that heads a different section, so each article.</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Probably</a:t>
            </a:r>
            <a:r>
              <a:rPr lang="en-US" baseline="0" dirty="0" smtClean="0"/>
              <a:t> more a part of UD or usability than Web Standards.</a:t>
            </a:r>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Web Developer tool bar in Firefox when I do the demo.]</a:t>
            </a:r>
          </a:p>
          <a:p>
            <a:r>
              <a:rPr lang="en-US" dirty="0" smtClean="0"/>
              <a:t>[Show </a:t>
            </a:r>
            <a:r>
              <a:rPr lang="en-US" dirty="0" err="1" smtClean="0"/>
              <a:t>css</a:t>
            </a:r>
            <a:r>
              <a:rPr lang="en-US" baseline="0" dirty="0" smtClean="0"/>
              <a:t> </a:t>
            </a:r>
            <a:r>
              <a:rPr lang="en-US" baseline="0" dirty="0" err="1" smtClean="0"/>
              <a:t>zen</a:t>
            </a:r>
            <a:r>
              <a:rPr lang="en-US" baseline="0" dirty="0" smtClean="0"/>
              <a:t> garden]</a:t>
            </a:r>
            <a:endParaRPr lang="en-US" dirty="0" smtClean="0"/>
          </a:p>
          <a:p>
            <a:r>
              <a:rPr lang="en-US" dirty="0" smtClean="0"/>
              <a:t>Show CSS</a:t>
            </a:r>
            <a:r>
              <a:rPr lang="en-US" baseline="0" dirty="0" smtClean="0"/>
              <a:t> Zen Garden</a:t>
            </a:r>
          </a:p>
          <a:p>
            <a:r>
              <a:rPr lang="en-US" baseline="0" dirty="0" smtClean="0"/>
              <a:t>Show how appearance changes in different styles</a:t>
            </a:r>
          </a:p>
          <a:p>
            <a:r>
              <a:rPr lang="en-US" baseline="0" dirty="0" smtClean="0"/>
              <a:t>Show high contrast </a:t>
            </a:r>
            <a:r>
              <a:rPr lang="en-US" baseline="0" dirty="0" err="1" smtClean="0"/>
              <a:t>css</a:t>
            </a:r>
            <a:r>
              <a:rPr lang="en-US" baseline="0" dirty="0" smtClean="0"/>
              <a:t> style in </a:t>
            </a:r>
            <a:r>
              <a:rPr lang="en-US" baseline="0" dirty="0" err="1" smtClean="0"/>
              <a:t>firefox</a:t>
            </a:r>
            <a:endParaRPr lang="en-US" baseline="0" dirty="0" smtClean="0"/>
          </a:p>
          <a:p>
            <a:r>
              <a:rPr lang="en-US" baseline="0" dirty="0" smtClean="0"/>
              <a:t>Show outline feature of web developer toolbar</a:t>
            </a:r>
          </a:p>
          <a:p>
            <a:r>
              <a:rPr lang="en-US" baseline="0" dirty="0" smtClean="0"/>
              <a:t>Show page without styles</a:t>
            </a:r>
          </a:p>
          <a:p>
            <a:pPr>
              <a:buFontTx/>
              <a:buChar char="-"/>
            </a:pPr>
            <a:r>
              <a:rPr lang="en-US" baseline="0" dirty="0" smtClean="0"/>
              <a:t>And show how it also shows </a:t>
            </a:r>
            <a:r>
              <a:rPr lang="en-US" baseline="0" dirty="0" err="1" smtClean="0"/>
              <a:t>css</a:t>
            </a:r>
            <a:r>
              <a:rPr lang="en-US" baseline="0" dirty="0" smtClean="0"/>
              <a:t> errors &amp; java errors</a:t>
            </a:r>
          </a:p>
          <a:p>
            <a:pPr>
              <a:buFontTx/>
              <a:buChar char="-"/>
            </a:pPr>
            <a:endParaRPr lang="en-US" baseline="0" dirty="0" smtClean="0"/>
          </a:p>
          <a:p>
            <a:pPr>
              <a:buFontTx/>
              <a:buChar char="-"/>
            </a:pPr>
            <a:r>
              <a:rPr lang="en-US" baseline="0" dirty="0" smtClean="0"/>
              <a:t>Show how you can turn images off – problem of h2 disappearing – caused by display = none in </a:t>
            </a:r>
            <a:r>
              <a:rPr lang="en-US" baseline="0" dirty="0" err="1" smtClean="0"/>
              <a:t>css</a:t>
            </a:r>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to disguise your talk about accessibility in order to get campus to listen.</a:t>
            </a:r>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5EAE9A8-1ED3-4EA2-807D-1294AFFCDAAD}" type="slidenum">
              <a:rPr lang="en-US" smtClean="0"/>
              <a:pPr/>
              <a:t>20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Theme</a:t>
            </a:r>
            <a:r>
              <a:rPr lang="en-US" baseline="0" dirty="0" smtClean="0"/>
              <a:t> to take to campus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21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Chisholm</a:t>
            </a:r>
            <a:r>
              <a:rPr lang="en-US" baseline="0" dirty="0" smtClean="0"/>
              <a:t> / May &amp; </a:t>
            </a:r>
            <a:r>
              <a:rPr lang="en-US" baseline="0" dirty="0" err="1" smtClean="0"/>
              <a:t>Zeldman</a:t>
            </a:r>
            <a:r>
              <a:rPr lang="en-US" baseline="0" dirty="0" smtClean="0"/>
              <a:t> foundation of course</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a:t>
            </a:r>
            <a:r>
              <a:rPr lang="en-US" dirty="0" err="1" smtClean="0"/>
              <a:t>Fitjutsu</a:t>
            </a:r>
            <a:r>
              <a:rPr lang="en-US" dirty="0" smtClean="0"/>
              <a:t> – Web </a:t>
            </a:r>
            <a:r>
              <a:rPr lang="en-US" smtClean="0"/>
              <a:t>Accessibility Inspector</a:t>
            </a:r>
            <a:endParaRPr lang="en-US"/>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25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26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27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handouts page – mention can </a:t>
            </a:r>
            <a:r>
              <a:rPr lang="en-US" smtClean="0"/>
              <a:t>buy audio</a:t>
            </a:r>
            <a:endParaRPr lang="en-US"/>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A little history.</a:t>
            </a:r>
            <a:endParaRPr lang="en-US" baseline="0" dirty="0" smtClean="0"/>
          </a:p>
          <a:p>
            <a:pPr eaLnBrk="1" hangingPunct="1"/>
            <a:endParaRPr lang="en-US" baseline="0" dirty="0" smtClean="0"/>
          </a:p>
          <a:p>
            <a:pPr eaLnBrk="1" hangingPunct="1"/>
            <a:r>
              <a:rPr lang="en-US" baseline="0" dirty="0" smtClean="0"/>
              <a:t>I’m more interested in showing you how the concepts covered in this course can be used to promote accessibility on other campuses.</a:t>
            </a:r>
          </a:p>
          <a:p>
            <a:pPr eaLnBrk="1" hangingPunct="1"/>
            <a:r>
              <a:rPr lang="en-US" baseline="0" dirty="0" smtClean="0"/>
              <a:t>(Maybe without using the word disability).</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Html 4.0 – first</a:t>
            </a:r>
            <a:r>
              <a:rPr lang="en-US" baseline="0" dirty="0" smtClean="0"/>
              <a:t> web standard for html</a:t>
            </a:r>
          </a:p>
          <a:p>
            <a:r>
              <a:rPr lang="en-US" baseline="0" dirty="0" err="1" smtClean="0"/>
              <a:t>Xhtml</a:t>
            </a:r>
            <a:r>
              <a:rPr lang="en-US" baseline="0" dirty="0" smtClean="0"/>
              <a:t> 1.0</a:t>
            </a:r>
            <a:endParaRPr lang="en-US" dirty="0" smtClean="0"/>
          </a:p>
          <a:p>
            <a:endParaRPr lang="en-US" dirty="0" smtClean="0"/>
          </a:p>
          <a:p>
            <a:r>
              <a:rPr lang="en-US" dirty="0" smtClean="0"/>
              <a:t>Benefits of Web Standards &amp; UD approach:</a:t>
            </a:r>
          </a:p>
          <a:p>
            <a:r>
              <a:rPr lang="en-US" dirty="0" smtClean="0"/>
              <a:t>Allows you to approach accessible design with the </a:t>
            </a:r>
            <a:r>
              <a:rPr lang="en-US" dirty="0" err="1" smtClean="0"/>
              <a:t>wholistic</a:t>
            </a:r>
            <a:r>
              <a:rPr lang="en-US" baseline="0" dirty="0" smtClean="0"/>
              <a:t> concept of excellent design.</a:t>
            </a:r>
          </a:p>
          <a:p>
            <a:endParaRPr lang="en-US" baseline="0" dirty="0" smtClean="0"/>
          </a:p>
          <a:p>
            <a:r>
              <a:rPr lang="en-US" baseline="0" dirty="0" smtClean="0"/>
              <a:t>Before we began developing the course, I know a lot about Universal Design and some advantages of using </a:t>
            </a:r>
            <a:r>
              <a:rPr lang="en-US" baseline="0" dirty="0" err="1" smtClean="0"/>
              <a:t>xhtml</a:t>
            </a:r>
            <a:r>
              <a:rPr lang="en-US" baseline="0" dirty="0" smtClean="0"/>
              <a:t> &amp; </a:t>
            </a:r>
            <a:r>
              <a:rPr lang="en-US" baseline="0" dirty="0" err="1" smtClean="0"/>
              <a:t>css</a:t>
            </a:r>
            <a:r>
              <a:rPr lang="en-US" baseline="0" dirty="0" smtClean="0"/>
              <a:t> but I didn’t realize how web standards were or could be linked to accessibility and quality design.</a:t>
            </a:r>
          </a:p>
          <a:p>
            <a:endParaRPr lang="en-US" baseline="0" dirty="0" smtClean="0"/>
          </a:p>
          <a:p>
            <a:r>
              <a:rPr lang="en-US" baseline="0" dirty="0" smtClean="0"/>
              <a:t>Designing with web standards promotes accessibility, - higher ranking on search engines &amp; lower costs for development, and faster loading of web pages (&amp; lower costs for hardware).</a:t>
            </a:r>
          </a:p>
          <a:p>
            <a:endParaRPr lang="en-US" baseline="0" dirty="0" smtClean="0"/>
          </a:p>
          <a:p>
            <a:r>
              <a:rPr lang="en-US" baseline="0" dirty="0" smtClean="0"/>
              <a:t>Design that is not only accessible but usable. That is universal in that it not only is usable by persons with disabilities but by mobile devices, by cell phones and by slow internet access.</a:t>
            </a:r>
          </a:p>
          <a:p>
            <a:endParaRPr lang="en-US" baseline="0" dirty="0" smtClean="0"/>
          </a:p>
          <a:p>
            <a:r>
              <a:rPr lang="en-US" baseline="0" dirty="0" smtClean="0"/>
              <a:t>To understand this, we need to review the history of Web browsers:</a:t>
            </a:r>
          </a:p>
          <a:p>
            <a:r>
              <a:rPr lang="en-US" baseline="0" dirty="0" smtClean="0"/>
              <a:t>Web standards project began in 1998. Before that time, each browser used proprietary mark-up language or html.</a:t>
            </a:r>
          </a:p>
          <a:p>
            <a:endParaRPr lang="en-US" baseline="0" dirty="0" smtClean="0"/>
          </a:p>
          <a:p>
            <a:r>
              <a:rPr lang="en-US" baseline="0" dirty="0" smtClean="0"/>
              <a:t>So web designers would have to create different code segments for each browser.</a:t>
            </a:r>
          </a:p>
          <a:p>
            <a:r>
              <a:rPr lang="en-US" baseline="0" dirty="0" smtClean="0"/>
              <a:t>25% of development time was spent addressing work-</a:t>
            </a:r>
            <a:r>
              <a:rPr lang="en-US" baseline="0" dirty="0" err="1" smtClean="0"/>
              <a:t>arounds</a:t>
            </a:r>
            <a:r>
              <a:rPr lang="en-US" baseline="0" dirty="0" smtClean="0"/>
              <a:t> for browser incompatibility.</a:t>
            </a:r>
          </a:p>
          <a:p>
            <a:endParaRPr lang="en-US" baseline="0" dirty="0" smtClean="0"/>
          </a:p>
          <a:p>
            <a:r>
              <a:rPr lang="en-US" baseline="0" dirty="0" smtClean="0"/>
              <a:t>Because content &amp; layout combined unlike when we use CSS with structure </a:t>
            </a:r>
            <a:r>
              <a:rPr lang="en-US" baseline="0" dirty="0" err="1" smtClean="0"/>
              <a:t>xhtml</a:t>
            </a:r>
            <a:r>
              <a:rPr lang="en-US" baseline="0" dirty="0" smtClean="0"/>
              <a:t>. Html files wound up being 60% larger than necessary, requiring longer time to load and requiring larger space on servers, thus more expensive equipment costs. </a:t>
            </a:r>
          </a:p>
          <a:p>
            <a:endParaRPr lang="en-US" baseline="0" dirty="0" smtClean="0"/>
          </a:p>
          <a:p>
            <a:r>
              <a:rPr lang="en-US" baseline="0" dirty="0" smtClean="0"/>
              <a:t>Designing with web standards not only improves the performance of your site and lowers costs but makes it more accessible to AT</a:t>
            </a:r>
          </a:p>
          <a:p>
            <a:endParaRPr lang="en-US" baseline="0" dirty="0" smtClean="0"/>
          </a:p>
          <a:p>
            <a:r>
              <a:rPr lang="en-US" baseline="0" dirty="0" smtClean="0"/>
              <a:t>When we use CSS, content can be displayed in a </a:t>
            </a:r>
            <a:r>
              <a:rPr lang="en-US" baseline="0" dirty="0" err="1" smtClean="0"/>
              <a:t>verient</a:t>
            </a:r>
            <a:r>
              <a:rPr lang="en-US" baseline="0" dirty="0" smtClean="0"/>
              <a:t> of different ways more easily. </a:t>
            </a:r>
          </a:p>
          <a:p>
            <a:endParaRPr lang="en-US" baseline="0" dirty="0" smtClean="0"/>
          </a:p>
          <a:p>
            <a:r>
              <a:rPr lang="en-US" baseline="0" dirty="0" smtClean="0"/>
              <a:t>Using structured markup such as headers to logically </a:t>
            </a:r>
            <a:r>
              <a:rPr lang="en-US" baseline="0" dirty="0" err="1" smtClean="0"/>
              <a:t>divinde</a:t>
            </a:r>
            <a:r>
              <a:rPr lang="en-US" baseline="0" dirty="0" smtClean="0"/>
              <a:t> up a page not only makes it easier for </a:t>
            </a:r>
            <a:r>
              <a:rPr lang="en-US" baseline="0" dirty="0" err="1" smtClean="0"/>
              <a:t>screenreaders</a:t>
            </a:r>
            <a:r>
              <a:rPr lang="en-US" baseline="0" dirty="0" smtClean="0"/>
              <a:t> to </a:t>
            </a:r>
            <a:r>
              <a:rPr lang="en-US" baseline="0" dirty="0" err="1" smtClean="0"/>
              <a:t>nvigate</a:t>
            </a:r>
            <a:r>
              <a:rPr lang="en-US" baseline="0" dirty="0" smtClean="0"/>
              <a:t> a page, it makes it easier for search engines such as </a:t>
            </a:r>
            <a:r>
              <a:rPr lang="en-US" baseline="0" dirty="0" err="1" smtClean="0"/>
              <a:t>google</a:t>
            </a:r>
            <a:r>
              <a:rPr lang="en-US" baseline="0" dirty="0" smtClean="0"/>
              <a:t> to find.</a:t>
            </a:r>
          </a:p>
          <a:p>
            <a:r>
              <a:rPr lang="en-US" dirty="0" smtClean="0"/>
              <a:t>Definition of Semantic on next page.</a:t>
            </a:r>
          </a:p>
          <a:p>
            <a:r>
              <a:rPr lang="en-US" dirty="0" smtClean="0"/>
              <a:t>Semantic is related to structure and information on structure helps the AT user and search engines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Html 4.0 – first</a:t>
            </a:r>
            <a:r>
              <a:rPr lang="en-US" baseline="0" dirty="0" smtClean="0"/>
              <a:t> web standard for html</a:t>
            </a:r>
          </a:p>
          <a:p>
            <a:r>
              <a:rPr lang="en-US" baseline="0" dirty="0" err="1" smtClean="0"/>
              <a:t>Xhtml</a:t>
            </a:r>
            <a:r>
              <a:rPr lang="en-US" baseline="0" dirty="0" smtClean="0"/>
              <a:t> 1.0</a:t>
            </a:r>
            <a:endParaRPr lang="en-US" dirty="0" smtClean="0"/>
          </a:p>
          <a:p>
            <a:endParaRPr lang="en-US" dirty="0" smtClean="0"/>
          </a:p>
          <a:p>
            <a:r>
              <a:rPr lang="en-US" dirty="0" smtClean="0"/>
              <a:t>Benefits of Web Standards &amp; UD approach:</a:t>
            </a:r>
          </a:p>
          <a:p>
            <a:r>
              <a:rPr lang="en-US" dirty="0" smtClean="0"/>
              <a:t>Allows you to approach accessible design with the </a:t>
            </a:r>
            <a:r>
              <a:rPr lang="en-US" dirty="0" err="1" smtClean="0"/>
              <a:t>wholistic</a:t>
            </a:r>
            <a:r>
              <a:rPr lang="en-US" baseline="0" dirty="0" smtClean="0"/>
              <a:t> concept of excellent design.</a:t>
            </a:r>
          </a:p>
          <a:p>
            <a:endParaRPr lang="en-US" baseline="0" dirty="0" smtClean="0"/>
          </a:p>
          <a:p>
            <a:r>
              <a:rPr lang="en-US" baseline="0" dirty="0" smtClean="0"/>
              <a:t>Before we began developing the course, I know a lot about Universal Design and some advantages of using </a:t>
            </a:r>
            <a:r>
              <a:rPr lang="en-US" baseline="0" dirty="0" err="1" smtClean="0"/>
              <a:t>xhtml</a:t>
            </a:r>
            <a:r>
              <a:rPr lang="en-US" baseline="0" dirty="0" smtClean="0"/>
              <a:t> &amp; </a:t>
            </a:r>
            <a:r>
              <a:rPr lang="en-US" baseline="0" dirty="0" err="1" smtClean="0"/>
              <a:t>css</a:t>
            </a:r>
            <a:r>
              <a:rPr lang="en-US" baseline="0" dirty="0" smtClean="0"/>
              <a:t> but I didn’t realize how web standards were or could be linked to accessibility and quality design.</a:t>
            </a:r>
          </a:p>
          <a:p>
            <a:endParaRPr lang="en-US" baseline="0" dirty="0" smtClean="0"/>
          </a:p>
          <a:p>
            <a:r>
              <a:rPr lang="en-US" baseline="0" dirty="0" smtClean="0"/>
              <a:t>Designing with web standards promotes accessibility, - higher ranking on search engines &amp; lower costs for development, and faster loading of web pages (&amp; lower costs for hardware).</a:t>
            </a:r>
          </a:p>
          <a:p>
            <a:endParaRPr lang="en-US" baseline="0" dirty="0" smtClean="0"/>
          </a:p>
          <a:p>
            <a:r>
              <a:rPr lang="en-US" baseline="0" dirty="0" smtClean="0"/>
              <a:t>Design that is not only accessible but usable. That is universal in that it not only is usable by persons with disabilities but by mobile devices, by cell phones and by slow internet access.</a:t>
            </a:r>
          </a:p>
          <a:p>
            <a:endParaRPr lang="en-US" baseline="0" dirty="0" smtClean="0"/>
          </a:p>
          <a:p>
            <a:r>
              <a:rPr lang="en-US" baseline="0" dirty="0" smtClean="0"/>
              <a:t>To understand this, we need to review the history of Web browsers:</a:t>
            </a:r>
          </a:p>
          <a:p>
            <a:r>
              <a:rPr lang="en-US" baseline="0" dirty="0" smtClean="0"/>
              <a:t>Web standards project began in 1998. Before that time, each browser used proprietary mark-up language or html.</a:t>
            </a:r>
          </a:p>
          <a:p>
            <a:endParaRPr lang="en-US" baseline="0" dirty="0" smtClean="0"/>
          </a:p>
          <a:p>
            <a:r>
              <a:rPr lang="en-US" baseline="0" dirty="0" smtClean="0"/>
              <a:t>So web designers would have to create different code segments for each browser.</a:t>
            </a:r>
          </a:p>
          <a:p>
            <a:r>
              <a:rPr lang="en-US" baseline="0" dirty="0" smtClean="0"/>
              <a:t>25% of development time was spent addressing work-</a:t>
            </a:r>
            <a:r>
              <a:rPr lang="en-US" baseline="0" dirty="0" err="1" smtClean="0"/>
              <a:t>arounds</a:t>
            </a:r>
            <a:r>
              <a:rPr lang="en-US" baseline="0" dirty="0" smtClean="0"/>
              <a:t> for browser incompatibility.</a:t>
            </a:r>
          </a:p>
          <a:p>
            <a:endParaRPr lang="en-US" baseline="0" dirty="0" smtClean="0"/>
          </a:p>
          <a:p>
            <a:r>
              <a:rPr lang="en-US" baseline="0" dirty="0" smtClean="0"/>
              <a:t>Because content &amp; layout combined unlike when we use CSS with structure </a:t>
            </a:r>
            <a:r>
              <a:rPr lang="en-US" baseline="0" dirty="0" err="1" smtClean="0"/>
              <a:t>xhtml</a:t>
            </a:r>
            <a:r>
              <a:rPr lang="en-US" baseline="0" dirty="0" smtClean="0"/>
              <a:t>. Html files wound up being 60% larger than necessary, requiring longer time to load and requiring larger space on servers, thus more expensive equipment costs. </a:t>
            </a:r>
          </a:p>
          <a:p>
            <a:endParaRPr lang="en-US" baseline="0" dirty="0" smtClean="0"/>
          </a:p>
          <a:p>
            <a:r>
              <a:rPr lang="en-US" baseline="0" dirty="0" smtClean="0"/>
              <a:t>Designing with web standards not only improves the performance of your site and lowers costs but makes it more accessible to AT</a:t>
            </a:r>
          </a:p>
          <a:p>
            <a:endParaRPr lang="en-US" baseline="0" dirty="0" smtClean="0"/>
          </a:p>
          <a:p>
            <a:r>
              <a:rPr lang="en-US" baseline="0" dirty="0" smtClean="0"/>
              <a:t>When we use CSS, content can be displayed in a </a:t>
            </a:r>
            <a:r>
              <a:rPr lang="en-US" baseline="0" dirty="0" err="1" smtClean="0"/>
              <a:t>verient</a:t>
            </a:r>
            <a:r>
              <a:rPr lang="en-US" baseline="0" dirty="0" smtClean="0"/>
              <a:t> of different ways more easily. </a:t>
            </a:r>
          </a:p>
          <a:p>
            <a:endParaRPr lang="en-US" baseline="0" dirty="0" smtClean="0"/>
          </a:p>
          <a:p>
            <a:r>
              <a:rPr lang="en-US" baseline="0" dirty="0" smtClean="0"/>
              <a:t>Using structured markup such as headers to logically </a:t>
            </a:r>
            <a:r>
              <a:rPr lang="en-US" baseline="0" dirty="0" err="1" smtClean="0"/>
              <a:t>divinde</a:t>
            </a:r>
            <a:r>
              <a:rPr lang="en-US" baseline="0" dirty="0" smtClean="0"/>
              <a:t> up a page not only makes it easier for </a:t>
            </a:r>
            <a:r>
              <a:rPr lang="en-US" baseline="0" dirty="0" err="1" smtClean="0"/>
              <a:t>screenreaders</a:t>
            </a:r>
            <a:r>
              <a:rPr lang="en-US" baseline="0" dirty="0" smtClean="0"/>
              <a:t> to </a:t>
            </a:r>
            <a:r>
              <a:rPr lang="en-US" baseline="0" dirty="0" err="1" smtClean="0"/>
              <a:t>nvigate</a:t>
            </a:r>
            <a:r>
              <a:rPr lang="en-US" baseline="0" dirty="0" smtClean="0"/>
              <a:t> a page, it makes it easier for search engines such as </a:t>
            </a:r>
            <a:r>
              <a:rPr lang="en-US" baseline="0" dirty="0" err="1" smtClean="0"/>
              <a:t>google</a:t>
            </a:r>
            <a:r>
              <a:rPr lang="en-US" baseline="0" dirty="0" smtClean="0"/>
              <a:t> to find.</a:t>
            </a:r>
          </a:p>
          <a:p>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“Changing direction a little bit.”</a:t>
            </a:r>
          </a:p>
          <a:p>
            <a:endParaRPr lang="en-US" dirty="0" smtClean="0"/>
          </a:p>
          <a:p>
            <a:r>
              <a:rPr lang="en-US" dirty="0" smtClean="0"/>
              <a:t>Benefits of Web Standards &amp; UD approach:</a:t>
            </a:r>
          </a:p>
          <a:p>
            <a:r>
              <a:rPr lang="en-US" dirty="0" smtClean="0"/>
              <a:t>Allows you to approach accessible design with the </a:t>
            </a:r>
            <a:r>
              <a:rPr lang="en-US" dirty="0" err="1" smtClean="0"/>
              <a:t>wholistic</a:t>
            </a:r>
            <a:r>
              <a:rPr lang="en-US" baseline="0" dirty="0" smtClean="0"/>
              <a:t> concept of excellent design.</a:t>
            </a:r>
          </a:p>
          <a:p>
            <a:endParaRPr lang="en-US" baseline="0" dirty="0" smtClean="0"/>
          </a:p>
          <a:p>
            <a:r>
              <a:rPr lang="en-US" baseline="0" dirty="0" smtClean="0"/>
              <a:t>Before we began developing the course, I know a lot about Universal Design and some advantages of using </a:t>
            </a:r>
            <a:r>
              <a:rPr lang="en-US" baseline="0" dirty="0" err="1" smtClean="0"/>
              <a:t>xhtml</a:t>
            </a:r>
            <a:r>
              <a:rPr lang="en-US" baseline="0" dirty="0" smtClean="0"/>
              <a:t> &amp; </a:t>
            </a:r>
            <a:r>
              <a:rPr lang="en-US" baseline="0" dirty="0" err="1" smtClean="0"/>
              <a:t>css</a:t>
            </a:r>
            <a:r>
              <a:rPr lang="en-US" baseline="0" dirty="0" smtClean="0"/>
              <a:t> but I didn’t realize how web standards were or could be linked to accessibility and quality design.</a:t>
            </a:r>
          </a:p>
          <a:p>
            <a:endParaRPr lang="en-US" baseline="0" dirty="0" smtClean="0"/>
          </a:p>
          <a:p>
            <a:r>
              <a:rPr lang="en-US" baseline="0" dirty="0" smtClean="0"/>
              <a:t>Designing with web standards promotes accessibility, - higher ranking on search engines &amp; lower costs for development, and faster loading of web pages (&amp; lower costs for hardware).</a:t>
            </a:r>
          </a:p>
          <a:p>
            <a:endParaRPr lang="en-US" baseline="0" dirty="0" smtClean="0"/>
          </a:p>
          <a:p>
            <a:r>
              <a:rPr lang="en-US" baseline="0" dirty="0" smtClean="0"/>
              <a:t>Design that is not only accessible but usable. That is universal in that it not only is usable by persons with disabilities but by mobile devices, by cell phones and by slow internet access.</a:t>
            </a:r>
          </a:p>
          <a:p>
            <a:endParaRPr lang="en-US" baseline="0" dirty="0" smtClean="0"/>
          </a:p>
          <a:p>
            <a:r>
              <a:rPr lang="en-US" baseline="0" dirty="0" smtClean="0"/>
              <a:t>To understand this, we need to review the history of Web browsers:</a:t>
            </a:r>
          </a:p>
          <a:p>
            <a:r>
              <a:rPr lang="en-US" baseline="0" dirty="0" smtClean="0"/>
              <a:t>Web standards project began in 1998. Before that time, each browser used proprietary mark-up language or html.</a:t>
            </a:r>
          </a:p>
          <a:p>
            <a:endParaRPr lang="en-US" baseline="0" dirty="0" smtClean="0"/>
          </a:p>
          <a:p>
            <a:r>
              <a:rPr lang="en-US" baseline="0" dirty="0" smtClean="0"/>
              <a:t>So web designers would have to create different code segments for each browser.</a:t>
            </a:r>
          </a:p>
          <a:p>
            <a:r>
              <a:rPr lang="en-US" baseline="0" dirty="0" smtClean="0"/>
              <a:t>25% of development time was spent addressing work-</a:t>
            </a:r>
            <a:r>
              <a:rPr lang="en-US" baseline="0" dirty="0" err="1" smtClean="0"/>
              <a:t>arounds</a:t>
            </a:r>
            <a:r>
              <a:rPr lang="en-US" baseline="0" dirty="0" smtClean="0"/>
              <a:t> for browser incompatibility.</a:t>
            </a:r>
          </a:p>
          <a:p>
            <a:endParaRPr lang="en-US" baseline="0" dirty="0" smtClean="0"/>
          </a:p>
          <a:p>
            <a:r>
              <a:rPr lang="en-US" baseline="0" dirty="0" smtClean="0"/>
              <a:t>Because content &amp; layout combined unlike when we use CSS with structure </a:t>
            </a:r>
            <a:r>
              <a:rPr lang="en-US" baseline="0" dirty="0" err="1" smtClean="0"/>
              <a:t>xhtml</a:t>
            </a:r>
            <a:r>
              <a:rPr lang="en-US" baseline="0" dirty="0" smtClean="0"/>
              <a:t>. Html files wound up being 60% larger than necessary, requiring longer time to load and requiring larger space on servers, thus more expensive equipment costs. </a:t>
            </a:r>
          </a:p>
          <a:p>
            <a:endParaRPr lang="en-US" baseline="0" dirty="0" smtClean="0"/>
          </a:p>
          <a:p>
            <a:r>
              <a:rPr lang="en-US" baseline="0" dirty="0" smtClean="0"/>
              <a:t>Designing with web standards not only improves the performance of your site and lowers costs but makes it more accessible to AT</a:t>
            </a:r>
          </a:p>
          <a:p>
            <a:endParaRPr lang="en-US" baseline="0" dirty="0" smtClean="0"/>
          </a:p>
          <a:p>
            <a:r>
              <a:rPr lang="en-US" baseline="0" dirty="0" smtClean="0"/>
              <a:t>When we use CSS, content can be displayed in a </a:t>
            </a:r>
            <a:r>
              <a:rPr lang="en-US" baseline="0" dirty="0" err="1" smtClean="0"/>
              <a:t>verient</a:t>
            </a:r>
            <a:r>
              <a:rPr lang="en-US" baseline="0" dirty="0" smtClean="0"/>
              <a:t> of different ways more easily. </a:t>
            </a:r>
          </a:p>
          <a:p>
            <a:endParaRPr lang="en-US" baseline="0" dirty="0" smtClean="0"/>
          </a:p>
          <a:p>
            <a:r>
              <a:rPr lang="en-US" baseline="0" dirty="0" smtClean="0"/>
              <a:t>Using structured markup such as headers to logically </a:t>
            </a:r>
            <a:r>
              <a:rPr lang="en-US" baseline="0" dirty="0" err="1" smtClean="0"/>
              <a:t>divinde</a:t>
            </a:r>
            <a:r>
              <a:rPr lang="en-US" baseline="0" dirty="0" smtClean="0"/>
              <a:t> up a page not only makes it easier for </a:t>
            </a:r>
            <a:r>
              <a:rPr lang="en-US" baseline="0" dirty="0" err="1" smtClean="0"/>
              <a:t>screenreaders</a:t>
            </a:r>
            <a:r>
              <a:rPr lang="en-US" baseline="0" dirty="0" smtClean="0"/>
              <a:t> to </a:t>
            </a:r>
            <a:r>
              <a:rPr lang="en-US" baseline="0" dirty="0" err="1" smtClean="0"/>
              <a:t>nvigate</a:t>
            </a:r>
            <a:r>
              <a:rPr lang="en-US" baseline="0" dirty="0" smtClean="0"/>
              <a:t> a page, it makes it easier for search engines such as </a:t>
            </a:r>
            <a:r>
              <a:rPr lang="en-US" baseline="0" dirty="0" err="1" smtClean="0"/>
              <a:t>google</a:t>
            </a:r>
            <a:r>
              <a:rPr lang="en-US" baseline="0" smtClean="0"/>
              <a:t> to find.</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535B77F-72CC-4BCE-8F3C-571938734490}" type="slidenum">
              <a:rPr lang="en-US" smtClean="0">
                <a:cs typeface="Arial" charset="0"/>
              </a:rPr>
              <a:pPr/>
              <a:t>9</a:t>
            </a:fld>
            <a:endParaRPr lang="en-US" smtClean="0">
              <a:cs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Web Standards is UD</a:t>
            </a:r>
          </a:p>
          <a:p>
            <a:pPr eaLnBrk="1" hangingPunct="1"/>
            <a:r>
              <a:rPr lang="en-US" dirty="0" smtClean="0"/>
              <a:t>Use the example</a:t>
            </a:r>
            <a:r>
              <a:rPr lang="en-US" baseline="0" dirty="0" smtClean="0"/>
              <a:t> of “text-only” page as an example of accessible (for some) but not UD</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535B77F-72CC-4BCE-8F3C-571938734490}" type="slidenum">
              <a:rPr lang="en-US" smtClean="0">
                <a:cs typeface="Arial" charset="0"/>
              </a:rPr>
              <a:pPr/>
              <a:t>10</a:t>
            </a:fld>
            <a:endParaRPr lang="en-US" smtClean="0">
              <a:cs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These are the general concepts – Web Standards are the specifics, the technical tools and techniques you would use to implement these</a:t>
            </a:r>
            <a:r>
              <a:rPr lang="en-US" baseline="0" dirty="0" smtClean="0"/>
              <a:t> components.</a:t>
            </a:r>
          </a:p>
          <a:p>
            <a:pPr eaLnBrk="1" hangingPunct="1"/>
            <a:r>
              <a:rPr lang="en-US" baseline="0" dirty="0" smtClean="0"/>
              <a:t>Web Standards is a universal design approach.</a:t>
            </a:r>
          </a:p>
          <a:p>
            <a:pPr eaLnBrk="1" hangingPunct="1"/>
            <a:r>
              <a:rPr lang="en-US" baseline="0" dirty="0" smtClean="0"/>
              <a:t>Captioning might be an example of “accessibility” that goes beyond web standards but includes universal design.</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509C46B-ADBF-48B0-99A0-736657C8731E}" type="slidenum">
              <a:rPr lang="en-US"/>
              <a:pPr>
                <a:defRPr/>
              </a:pPr>
              <a:t>‹#›</a:t>
            </a:fld>
            <a:endParaRPr lang="en-US"/>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0F761D-1DA4-4117-85CE-5BF52C42653E}"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8AF0BD-2D07-4313-BB66-5B6CEAC3F3F8}" type="slidenum">
              <a:rPr lang="en-US"/>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B5B705-E0EA-4704-8E7A-D2BD9CF6FAF4}" type="slidenum">
              <a:rPr lang="en-US"/>
              <a:pPr>
                <a:defRPr/>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CC540A-6A90-4199-8036-39201A700A16}" type="slidenum">
              <a:rPr lang="en-US"/>
              <a:pPr>
                <a:defRPr/>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B10D30F-4E94-46C1-8AB8-5CC4EBBFD505}"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F1170-B734-4090-B8BB-6CC0539B5AC7}"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19A55D-B69A-487E-85ED-E87A4E5971DE}"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A6A41E-06A3-4389-847F-CAA8BEE6581B}"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52228A-C1D5-44B8-8164-892C21275A07}"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FD6DA8-8702-4D27-A7EF-4AB1A28616BC}"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742302-DC90-4C05-BE2E-317E942FEBC9}"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5ECB8B-6215-4435-A5CC-E2E466A4E0F6}"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818CC4-B452-43F8-A0F2-4CFDA910ADA1}"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i="0">
                <a:effectLst>
                  <a:outerShdw blurRad="38100" dist="38100" dir="2700000" algn="tl">
                    <a:srgbClr val="000000"/>
                  </a:outerShdw>
                </a:effectLst>
                <a:latin typeface="Arial"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i="0">
                <a:effectLst>
                  <a:outerShdw blurRad="38100" dist="38100" dir="2700000" algn="tl">
                    <a:srgbClr val="000000"/>
                  </a:outerShdw>
                </a:effectLst>
                <a:latin typeface="Arial"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i="0">
                <a:effectLst>
                  <a:outerShdw blurRad="38100" dist="38100" dir="2700000" algn="tl">
                    <a:srgbClr val="000000"/>
                  </a:outerShdw>
                </a:effectLst>
                <a:latin typeface="Arial" charset="0"/>
              </a:defRPr>
            </a:lvl1pPr>
          </a:lstStyle>
          <a:p>
            <a:pPr>
              <a:defRPr/>
            </a:pPr>
            <a:fld id="{679618B3-6015-426A-A6C5-D6059F59FA8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tmplLst>
          <p:tmpl>
            <p:tnLst>
              <p:par>
                <p:cTn presetID="10" presetClass="entr" presetSubtype="0" fill="hold" nodeType="withEffect">
                  <p:stCondLst>
                    <p:cond delay="0"/>
                  </p:stCondLst>
                  <p:childTnLst>
                    <p:set>
                      <p:cBhvr>
                        <p:cTn dur="1" fill="hold">
                          <p:stCondLst>
                            <p:cond delay="0"/>
                          </p:stCondLst>
                        </p:cTn>
                        <p:tgtEl>
                          <p:spTgt spid="6147"/>
                        </p:tgtEl>
                        <p:attrNameLst>
                          <p:attrName>style.visibility</p:attrName>
                        </p:attrNameLst>
                      </p:cBhvr>
                      <p:to>
                        <p:strVal val="visible"/>
                      </p:to>
                    </p:set>
                    <p:animEffect transition="in" filter="fade">
                      <p:cBhvr>
                        <p:cTn dur="2000"/>
                        <p:tgtEl>
                          <p:spTgt spid="614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kramer@colorado.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sszengarden.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nytimes.com/" TargetMode="External"/><Relationship Id="rId4" Type="http://schemas.openxmlformats.org/officeDocument/2006/relationships/hyperlink" Target="http://www.colorado.edu/ODECE/UDAC/physics%20page-2.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checker.ca/" TargetMode="External"/><Relationship Id="rId2" Type="http://schemas.openxmlformats.org/officeDocument/2006/relationships/hyperlink" Target="https://addons.mozilla.org/en-US/firefox/addon/accessibility-evaluation-toolb/"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xrevisions.com/web-standards/accessibility_testtool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colorado.edu/ODECE/UDAC/webcomp2012.html#resourc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alistapart.com/articles/the-inclusion-principl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articles.sitepoint.com/article/information-architecture" TargetMode="External"/><Relationship Id="rId5" Type="http://schemas.openxmlformats.org/officeDocument/2006/relationships/hyperlink" Target="http://usability.gov/methods/test_refine/heuristic.html" TargetMode="External"/><Relationship Id="rId4" Type="http://schemas.openxmlformats.org/officeDocument/2006/relationships/hyperlink" Target="http://dev.opera.com/articles/view/1-introduction-to-the-web-standards-cu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sktog.com/basics/firstPrinciple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w3.org/community/webed/wiki/Main_Page" TargetMode="External"/><Relationship Id="rId5" Type="http://schemas.openxmlformats.org/officeDocument/2006/relationships/hyperlink" Target="http://webaim.org/presentations/2010/csun/screenreadersurvey.pdf" TargetMode="External"/><Relationship Id="rId4" Type="http://schemas.openxmlformats.org/officeDocument/2006/relationships/hyperlink" Target="http://wiki.fluidproject.org/display/fluid/Persona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colorado.edu/ODECE/UDAC/webcomp2012.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colorado.edu/ODECE/UDAC/physics%20page-2.htm" TargetMode="External"/><Relationship Id="rId5" Type="http://schemas.openxmlformats.org/officeDocument/2006/relationships/hyperlink" Target="http://www.w3.org/community/webed/wiki/Main_Page" TargetMode="External"/><Relationship Id="rId4" Type="http://schemas.openxmlformats.org/officeDocument/2006/relationships/hyperlink" Target="http://wave.webaim.or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ebdevgroupcu.org/ahg-atia/"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Semanti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w3schools.com/web/web_semantic.as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sz="quarter"/>
          </p:nvPr>
        </p:nvSpPr>
        <p:spPr>
          <a:xfrm>
            <a:off x="685800" y="762000"/>
            <a:ext cx="7772400" cy="1828800"/>
          </a:xfrm>
        </p:spPr>
        <p:txBody>
          <a:bodyPr/>
          <a:lstStyle/>
          <a:p>
            <a:pPr eaLnBrk="1" hangingPunct="1">
              <a:defRPr/>
            </a:pPr>
            <a:r>
              <a:rPr lang="en-US" b="1" dirty="0" smtClean="0"/>
              <a:t>A Web Standards &amp; UD Approach to Access</a:t>
            </a:r>
            <a:br>
              <a:rPr lang="en-US" b="1" dirty="0" smtClean="0"/>
            </a:br>
            <a:endParaRPr lang="en-US" dirty="0" smtClean="0"/>
          </a:p>
        </p:txBody>
      </p:sp>
      <p:sp>
        <p:nvSpPr>
          <p:cNvPr id="6" name="Text Placeholder 5"/>
          <p:cNvSpPr>
            <a:spLocks noGrp="1"/>
          </p:cNvSpPr>
          <p:nvPr>
            <p:ph type="subTitle" sz="quarter" idx="1"/>
          </p:nvPr>
        </p:nvSpPr>
        <p:spPr>
          <a:xfrm>
            <a:off x="1371600" y="3124200"/>
            <a:ext cx="6400800" cy="762000"/>
          </a:xfrm>
        </p:spPr>
        <p:txBody>
          <a:bodyPr/>
          <a:lstStyle/>
          <a:p>
            <a:pPr lvl="0"/>
            <a:r>
              <a:rPr lang="en-US" b="1" dirty="0" smtClean="0"/>
              <a:t>The Intersection of Web Standards, Universal Design &amp; Accessibility</a:t>
            </a:r>
            <a:endParaRPr lang="en-US" dirty="0"/>
          </a:p>
        </p:txBody>
      </p:sp>
      <p:sp>
        <p:nvSpPr>
          <p:cNvPr id="4" name="TextBox 3"/>
          <p:cNvSpPr txBox="1"/>
          <p:nvPr/>
        </p:nvSpPr>
        <p:spPr>
          <a:xfrm>
            <a:off x="1219200" y="4800600"/>
            <a:ext cx="6781800" cy="1902059"/>
          </a:xfrm>
          <a:prstGeom prst="rect">
            <a:avLst/>
          </a:prstGeom>
          <a:noFill/>
        </p:spPr>
        <p:txBody>
          <a:bodyPr wrap="square" rtlCol="0">
            <a:spAutoFit/>
          </a:bodyPr>
          <a:lstStyle/>
          <a:p>
            <a:pPr algn="ctr">
              <a:buNone/>
            </a:pPr>
            <a:r>
              <a:rPr lang="en-US" sz="2400" i="0" dirty="0" smtClean="0"/>
              <a:t>Howard Kramer</a:t>
            </a:r>
          </a:p>
          <a:p>
            <a:pPr algn="ctr">
              <a:buNone/>
            </a:pPr>
            <a:r>
              <a:rPr lang="en-US" sz="2400" i="0" dirty="0" smtClean="0"/>
              <a:t>University of Colorado-Boulder</a:t>
            </a:r>
          </a:p>
          <a:p>
            <a:pPr algn="ctr">
              <a:buNone/>
            </a:pPr>
            <a:r>
              <a:rPr lang="en-US" sz="1800" i="0" dirty="0" smtClean="0">
                <a:hlinkClick r:id="rId3"/>
              </a:rPr>
              <a:t>hkramer@colorado.edu</a:t>
            </a:r>
            <a:r>
              <a:rPr lang="en-US" sz="1800" i="0" dirty="0" smtClean="0"/>
              <a:t>, </a:t>
            </a:r>
            <a:r>
              <a:rPr lang="en-US" sz="1800" i="0" dirty="0" smtClean="0"/>
              <a:t>303-492-8672</a:t>
            </a:r>
          </a:p>
          <a:p>
            <a:pPr algn="ctr">
              <a:buNone/>
            </a:pPr>
            <a:endParaRPr lang="en-US" sz="1800" i="0" dirty="0" smtClean="0"/>
          </a:p>
          <a:p>
            <a:pPr algn="ctr">
              <a:buNone/>
            </a:pPr>
            <a:r>
              <a:rPr lang="en-US" sz="1800" i="0" dirty="0" smtClean="0"/>
              <a:t>CSUN 2012</a:t>
            </a:r>
            <a:endParaRPr lang="en-US" sz="1800" i="0" dirty="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371600"/>
          </a:xfrm>
        </p:spPr>
        <p:txBody>
          <a:bodyPr/>
          <a:lstStyle/>
          <a:p>
            <a:pPr eaLnBrk="1" hangingPunct="1">
              <a:defRPr/>
            </a:pPr>
            <a:r>
              <a:rPr lang="en-US" sz="3600" dirty="0" smtClean="0"/>
              <a:t>Universal Design for Digital Media</a:t>
            </a:r>
          </a:p>
        </p:txBody>
      </p:sp>
      <p:sp>
        <p:nvSpPr>
          <p:cNvPr id="6" name="Text Placeholder 5"/>
          <p:cNvSpPr>
            <a:spLocks noGrp="1"/>
          </p:cNvSpPr>
          <p:nvPr>
            <p:ph type="body" sz="half" idx="1"/>
          </p:nvPr>
        </p:nvSpPr>
        <p:spPr>
          <a:xfrm>
            <a:off x="381000" y="1219200"/>
            <a:ext cx="7924800" cy="4114800"/>
          </a:xfrm>
        </p:spPr>
        <p:txBody>
          <a:bodyPr/>
          <a:lstStyle/>
          <a:p>
            <a:pPr>
              <a:defRPr/>
            </a:pPr>
            <a:r>
              <a:rPr lang="en-US" sz="2000" b="1" dirty="0" smtClean="0">
                <a:solidFill>
                  <a:srgbClr val="FFFF00"/>
                </a:solidFill>
              </a:rPr>
              <a:t>Equitable Use: </a:t>
            </a:r>
            <a:r>
              <a:rPr lang="en-US" sz="1800" b="1" dirty="0" smtClean="0"/>
              <a:t>The design is useful and marketable to people with diverse abilities.</a:t>
            </a:r>
            <a:endParaRPr lang="en-US" sz="2000" b="1" dirty="0" smtClean="0"/>
          </a:p>
          <a:p>
            <a:pPr lvl="1">
              <a:defRPr/>
            </a:pPr>
            <a:r>
              <a:rPr lang="en-US" sz="1600" b="1" dirty="0" smtClean="0"/>
              <a:t>Same means of use for all</a:t>
            </a:r>
          </a:p>
          <a:p>
            <a:pPr lvl="1">
              <a:defRPr/>
            </a:pPr>
            <a:r>
              <a:rPr lang="en-US" sz="1600" b="1" dirty="0" smtClean="0"/>
              <a:t>No text-only versions</a:t>
            </a:r>
          </a:p>
          <a:p>
            <a:pPr>
              <a:defRPr/>
            </a:pPr>
            <a:r>
              <a:rPr lang="en-US" sz="2000" b="1" dirty="0" smtClean="0">
                <a:solidFill>
                  <a:srgbClr val="FFFF00"/>
                </a:solidFill>
              </a:rPr>
              <a:t>Flexibility in Use: </a:t>
            </a:r>
            <a:r>
              <a:rPr lang="en-US" sz="2000" b="1" dirty="0" smtClean="0"/>
              <a:t>The design accommodates a wide range of individual preferences and abilities.</a:t>
            </a:r>
          </a:p>
          <a:p>
            <a:pPr lvl="1">
              <a:defRPr/>
            </a:pPr>
            <a:r>
              <a:rPr lang="en-US" sz="1600" b="1" dirty="0" smtClean="0"/>
              <a:t>Accommodates user-defined style sheets (such as the high-contrast text style that an individual with weak eyesight would use)</a:t>
            </a:r>
          </a:p>
          <a:p>
            <a:pPr>
              <a:defRPr/>
            </a:pPr>
            <a:r>
              <a:rPr lang="en-US" sz="2000" b="1" dirty="0" smtClean="0">
                <a:solidFill>
                  <a:srgbClr val="FFFF00"/>
                </a:solidFill>
              </a:rPr>
              <a:t>Simple and Intuitive</a:t>
            </a:r>
            <a:r>
              <a:rPr lang="en-US" sz="2000" b="1" dirty="0" smtClean="0"/>
              <a:t>: </a:t>
            </a:r>
            <a:r>
              <a:rPr lang="en-US" sz="1600" b="1" dirty="0" smtClean="0"/>
              <a:t>Use of the design is easy to understand, regardless of the user's experience, knowledge, language skills, or current concentration level.</a:t>
            </a:r>
            <a:endParaRPr lang="en-US" sz="2000" b="1" dirty="0" smtClean="0"/>
          </a:p>
          <a:p>
            <a:pPr>
              <a:defRPr/>
            </a:pPr>
            <a:r>
              <a:rPr lang="en-US" sz="2000" b="1" dirty="0" smtClean="0">
                <a:solidFill>
                  <a:srgbClr val="FFFF00"/>
                </a:solidFill>
              </a:rPr>
              <a:t>Multiple ways of presenting </a:t>
            </a:r>
            <a:r>
              <a:rPr lang="en-US" sz="1800" b="1" dirty="0" smtClean="0">
                <a:solidFill>
                  <a:srgbClr val="FFFF00"/>
                </a:solidFill>
              </a:rPr>
              <a:t>info </a:t>
            </a:r>
            <a:r>
              <a:rPr lang="en-US" sz="1800" b="1" dirty="0" smtClean="0"/>
              <a:t>that is contained in images, graphs, audio, video, or other forms of media</a:t>
            </a:r>
            <a:endParaRPr lang="en-US" sz="2000" b="1" dirty="0" smtClean="0"/>
          </a:p>
          <a:p>
            <a:pPr>
              <a:defRPr/>
            </a:pPr>
            <a:r>
              <a:rPr lang="en-US" sz="2000" b="1" dirty="0" smtClean="0">
                <a:solidFill>
                  <a:srgbClr val="FFFF00"/>
                </a:solidFill>
              </a:rPr>
              <a:t>Tolerance for Error:</a:t>
            </a:r>
            <a:r>
              <a:rPr lang="en-US" sz="2000" b="1" dirty="0" smtClean="0"/>
              <a:t> </a:t>
            </a:r>
            <a:r>
              <a:rPr lang="en-US" sz="1800" b="1" dirty="0" smtClean="0"/>
              <a:t>The design minimizes hazards and the adverse consequences of accidental or unintended actions.</a:t>
            </a:r>
            <a:endParaRPr lang="en-US" sz="2000" b="1" dirty="0" smtClean="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Universal Design vs. Web Standards vs. Accessibility</a:t>
            </a:r>
          </a:p>
        </p:txBody>
      </p:sp>
      <p:sp>
        <p:nvSpPr>
          <p:cNvPr id="6" name="Text Placeholder 5"/>
          <p:cNvSpPr>
            <a:spLocks noGrp="1"/>
          </p:cNvSpPr>
          <p:nvPr>
            <p:ph type="body" sz="half" idx="1"/>
          </p:nvPr>
        </p:nvSpPr>
        <p:spPr>
          <a:xfrm>
            <a:off x="457200" y="2209800"/>
            <a:ext cx="7924800" cy="4114800"/>
          </a:xfrm>
        </p:spPr>
        <p:txBody>
          <a:bodyPr/>
          <a:lstStyle/>
          <a:p>
            <a:pPr>
              <a:defRPr/>
            </a:pPr>
            <a:endParaRPr lang="en-US" dirty="0"/>
          </a:p>
        </p:txBody>
      </p:sp>
      <p:pic>
        <p:nvPicPr>
          <p:cNvPr id="5" name="Picture 4" descr="3 circles - UD.jpg"/>
          <p:cNvPicPr>
            <a:picLocks noChangeAspect="1"/>
          </p:cNvPicPr>
          <p:nvPr/>
        </p:nvPicPr>
        <p:blipFill>
          <a:blip r:embed="rId3" cstate="print"/>
          <a:stretch>
            <a:fillRect/>
          </a:stretch>
        </p:blipFill>
        <p:spPr>
          <a:xfrm>
            <a:off x="1981200" y="2070100"/>
            <a:ext cx="5029200" cy="4787900"/>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Universal Design vs. Web Standards vs. Accessibility</a:t>
            </a:r>
          </a:p>
        </p:txBody>
      </p:sp>
      <p:pic>
        <p:nvPicPr>
          <p:cNvPr id="8" name="Content Placeholder 7" descr="3 circles - UD- ver2.jpg"/>
          <p:cNvPicPr>
            <a:picLocks noGrp="1" noChangeAspect="1"/>
          </p:cNvPicPr>
          <p:nvPr>
            <p:ph idx="1"/>
          </p:nvPr>
        </p:nvPicPr>
        <p:blipFill>
          <a:blip r:embed="rId3" cstate="print"/>
          <a:stretch>
            <a:fillRect/>
          </a:stretch>
        </p:blipFill>
        <p:spPr>
          <a:xfrm>
            <a:off x="2410911" y="1981200"/>
            <a:ext cx="4322177" cy="4114800"/>
          </a:xfr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dirty="0" smtClean="0"/>
              <a:t>An Overview of Web Standard Particulars</a:t>
            </a:r>
            <a:endParaRPr lang="en-US" i="1" dirty="0" smtClean="0"/>
          </a:p>
        </p:txBody>
      </p:sp>
      <p:sp>
        <p:nvSpPr>
          <p:cNvPr id="5" name="Content Placeholder 4"/>
          <p:cNvSpPr>
            <a:spLocks noGrp="1"/>
          </p:cNvSpPr>
          <p:nvPr>
            <p:ph idx="1"/>
          </p:nvPr>
        </p:nvSpPr>
        <p:spPr/>
        <p:txBody>
          <a:bodyPr/>
          <a:lstStyle/>
          <a:p>
            <a:r>
              <a:rPr lang="en-US" sz="2000" dirty="0" smtClean="0">
                <a:solidFill>
                  <a:srgbClr val="FFFF00"/>
                </a:solidFill>
              </a:rPr>
              <a:t>Declare a proper </a:t>
            </a:r>
            <a:r>
              <a:rPr lang="en-US" sz="2000" dirty="0" err="1" smtClean="0">
                <a:solidFill>
                  <a:srgbClr val="FFFF00"/>
                </a:solidFill>
              </a:rPr>
              <a:t>doctype</a:t>
            </a:r>
            <a:endParaRPr lang="en-US" sz="2000" dirty="0" smtClean="0">
              <a:solidFill>
                <a:srgbClr val="FFFF00"/>
              </a:solidFill>
            </a:endParaRPr>
          </a:p>
          <a:p>
            <a:r>
              <a:rPr lang="en-US" sz="2000" dirty="0" smtClean="0">
                <a:solidFill>
                  <a:srgbClr val="FFFF00"/>
                </a:solidFill>
              </a:rPr>
              <a:t>Declare a language in the </a:t>
            </a:r>
            <a:r>
              <a:rPr lang="en-US" sz="2000" dirty="0" err="1" smtClean="0">
                <a:solidFill>
                  <a:srgbClr val="FFFF00"/>
                </a:solidFill>
              </a:rPr>
              <a:t>doctype</a:t>
            </a:r>
            <a:endParaRPr lang="en-US" sz="2000" dirty="0" smtClean="0">
              <a:solidFill>
                <a:srgbClr val="FFFF00"/>
              </a:solidFill>
            </a:endParaRPr>
          </a:p>
          <a:p>
            <a:r>
              <a:rPr lang="en-US" sz="2000" dirty="0" smtClean="0">
                <a:solidFill>
                  <a:srgbClr val="FFFF00"/>
                </a:solidFill>
              </a:rPr>
              <a:t>Declare the primary language of the site in the &lt;head&gt; area</a:t>
            </a:r>
          </a:p>
          <a:p>
            <a:r>
              <a:rPr lang="en-US" sz="2000" dirty="0" smtClean="0">
                <a:solidFill>
                  <a:srgbClr val="FFFF00"/>
                </a:solidFill>
              </a:rPr>
              <a:t>Title your page properly &amp; uniquely</a:t>
            </a:r>
          </a:p>
          <a:p>
            <a:pPr lvl="1"/>
            <a:r>
              <a:rPr lang="en-US" sz="1800" dirty="0" smtClean="0"/>
              <a:t>!DOCTYPE html PUBLIC "-//W3C//DTD HTML 4.01//EN“</a:t>
            </a:r>
            <a:r>
              <a:rPr lang="en-US" sz="1600" dirty="0" smtClean="0"/>
              <a:t> </a:t>
            </a:r>
            <a:r>
              <a:rPr lang="en-US" sz="2000" dirty="0" smtClean="0"/>
              <a:t>       </a:t>
            </a:r>
            <a:r>
              <a:rPr lang="en-US" sz="1800" dirty="0" smtClean="0"/>
              <a:t>"http://www.w3.org/TR/html4/strict.dtd"&gt;</a:t>
            </a:r>
            <a:endParaRPr lang="en-US" sz="2000" dirty="0" smtClean="0"/>
          </a:p>
          <a:p>
            <a:r>
              <a:rPr lang="en-US" sz="2000" dirty="0" smtClean="0"/>
              <a:t>If your document is XHTML, use this: </a:t>
            </a:r>
          </a:p>
          <a:p>
            <a:pPr lvl="1"/>
            <a:r>
              <a:rPr lang="en-US" sz="1800" dirty="0" smtClean="0"/>
              <a:t>&lt;!DOCTYPE html PUBLIC "-//W3C//DTD XHTML 1.0 Strict//EN"</a:t>
            </a:r>
          </a:p>
          <a:p>
            <a:pPr>
              <a:buNone/>
            </a:pPr>
            <a:r>
              <a:rPr lang="en-US" sz="2000" dirty="0" smtClean="0"/>
              <a:t>           "http://www.w3.org/TR/xhtml1/DTD/xhtml1-strict.dtd"&gt;</a:t>
            </a:r>
          </a:p>
          <a:p>
            <a:r>
              <a:rPr lang="en-US" sz="2000" dirty="0" smtClean="0"/>
              <a:t>&lt;head&gt;</a:t>
            </a:r>
          </a:p>
          <a:p>
            <a:pPr lvl="1"/>
            <a:r>
              <a:rPr lang="en-US" sz="1800" dirty="0" smtClean="0"/>
              <a:t>&lt;html </a:t>
            </a:r>
            <a:r>
              <a:rPr lang="en-US" sz="1800" dirty="0" err="1" smtClean="0"/>
              <a:t>lang</a:t>
            </a:r>
            <a:r>
              <a:rPr lang="en-US" sz="1800" dirty="0" smtClean="0"/>
              <a:t>="en-GB"&gt;</a:t>
            </a:r>
          </a:p>
          <a:p>
            <a:pPr lvl="1"/>
            <a:r>
              <a:rPr lang="en-US" sz="1800" dirty="0" smtClean="0"/>
              <a:t>  ...</a:t>
            </a:r>
          </a:p>
          <a:p>
            <a:pPr lvl="1"/>
            <a:r>
              <a:rPr lang="en-US" sz="1800" dirty="0" smtClean="0"/>
              <a:t>&lt;/html&gt;</a:t>
            </a:r>
          </a:p>
          <a:p>
            <a:endParaRPr lang="en-US" sz="2000" dirty="0" smtClean="0"/>
          </a:p>
          <a:p>
            <a:endParaRPr lang="en-US" sz="24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dirty="0" smtClean="0"/>
              <a:t>Web Standard Particulars</a:t>
            </a:r>
            <a:endParaRPr lang="en-US" sz="3600" i="1" dirty="0" smtClean="0"/>
          </a:p>
        </p:txBody>
      </p:sp>
      <p:sp>
        <p:nvSpPr>
          <p:cNvPr id="5" name="Content Placeholder 4"/>
          <p:cNvSpPr>
            <a:spLocks noGrp="1"/>
          </p:cNvSpPr>
          <p:nvPr>
            <p:ph idx="1"/>
          </p:nvPr>
        </p:nvSpPr>
        <p:spPr/>
        <p:txBody>
          <a:bodyPr/>
          <a:lstStyle/>
          <a:p>
            <a:r>
              <a:rPr lang="en-US" sz="2000" dirty="0" smtClean="0">
                <a:solidFill>
                  <a:srgbClr val="FFFF00"/>
                </a:solidFill>
              </a:rPr>
              <a:t>Declare a unique title for each page.</a:t>
            </a:r>
          </a:p>
          <a:p>
            <a:r>
              <a:rPr lang="en-US" sz="2000" dirty="0" smtClean="0"/>
              <a:t> </a:t>
            </a:r>
          </a:p>
          <a:p>
            <a:r>
              <a:rPr lang="en-US" sz="2000" dirty="0" smtClean="0"/>
              <a:t>Title example </a:t>
            </a:r>
          </a:p>
          <a:p>
            <a:pPr lvl="1">
              <a:buNone/>
            </a:pPr>
            <a:r>
              <a:rPr lang="en-US" sz="1800" dirty="0" smtClean="0"/>
              <a:t>&lt;!DOCTYPE HTML PUBLIC "-//W3C//DTD HTML 4.01//EN" "http://www.w3.org/TR/html4/strict.dtd"&gt;</a:t>
            </a:r>
          </a:p>
          <a:p>
            <a:pPr lvl="1">
              <a:buNone/>
            </a:pPr>
            <a:r>
              <a:rPr lang="en-US" sz="1800" dirty="0" smtClean="0"/>
              <a:t>&lt;html&gt;</a:t>
            </a:r>
          </a:p>
          <a:p>
            <a:pPr lvl="1">
              <a:buNone/>
            </a:pPr>
            <a:r>
              <a:rPr lang="en-US" sz="1800" dirty="0" smtClean="0"/>
              <a:t>&lt;head&gt;</a:t>
            </a:r>
          </a:p>
          <a:p>
            <a:pPr lvl="1">
              <a:buNone/>
            </a:pPr>
            <a:r>
              <a:rPr lang="en-US" sz="1800" dirty="0" smtClean="0">
                <a:solidFill>
                  <a:schemeClr val="tx2">
                    <a:lumMod val="50000"/>
                  </a:schemeClr>
                </a:solidFill>
              </a:rPr>
              <a:t>&lt;title&gt; </a:t>
            </a:r>
            <a:r>
              <a:rPr lang="en-US" sz="1800" dirty="0" smtClean="0">
                <a:solidFill>
                  <a:schemeClr val="tx2">
                    <a:lumMod val="50000"/>
                  </a:schemeClr>
                </a:solidFill>
              </a:rPr>
              <a:t>CSUN </a:t>
            </a:r>
            <a:r>
              <a:rPr lang="en-US" sz="1800" dirty="0" smtClean="0">
                <a:solidFill>
                  <a:schemeClr val="tx2">
                    <a:lumMod val="50000"/>
                  </a:schemeClr>
                </a:solidFill>
              </a:rPr>
              <a:t>2012&lt;/title&gt;</a:t>
            </a:r>
          </a:p>
          <a:p>
            <a:pPr lvl="1">
              <a:buNone/>
            </a:pPr>
            <a:r>
              <a:rPr lang="en-US" sz="1800" dirty="0" smtClean="0"/>
              <a:t>&lt;/head&gt;</a:t>
            </a:r>
          </a:p>
          <a:p>
            <a:pPr lvl="1">
              <a:buNone/>
            </a:pPr>
            <a:r>
              <a:rPr lang="en-US" sz="1800" dirty="0" smtClean="0"/>
              <a:t>&lt;body&gt;</a:t>
            </a:r>
          </a:p>
          <a:p>
            <a:pPr lvl="1">
              <a:buNone/>
            </a:pPr>
            <a:r>
              <a:rPr lang="en-US" sz="1800" dirty="0" smtClean="0"/>
              <a:t>&lt;/body&gt;</a:t>
            </a:r>
          </a:p>
          <a:p>
            <a:pPr lvl="1">
              <a:buNone/>
            </a:pPr>
            <a:r>
              <a:rPr lang="en-US" sz="1600" dirty="0" smtClean="0"/>
              <a:t>...</a:t>
            </a:r>
          </a:p>
          <a:p>
            <a:pPr lvl="1">
              <a:buNone/>
            </a:pPr>
            <a:r>
              <a:rPr lang="en-US" sz="2000" dirty="0" smtClean="0"/>
              <a:t>&lt;/html&gt;</a:t>
            </a:r>
          </a:p>
          <a:p>
            <a:endParaRPr lang="en-US" sz="2000" dirty="0" smtClean="0"/>
          </a:p>
          <a:p>
            <a:endParaRPr lang="en-US" sz="2400"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dirty="0" smtClean="0"/>
              <a:t>Web Standard Particulars</a:t>
            </a:r>
            <a:endParaRPr lang="en-US" sz="3600" i="1" dirty="0" smtClean="0"/>
          </a:p>
        </p:txBody>
      </p:sp>
      <p:sp>
        <p:nvSpPr>
          <p:cNvPr id="5" name="Content Placeholder 4"/>
          <p:cNvSpPr>
            <a:spLocks noGrp="1"/>
          </p:cNvSpPr>
          <p:nvPr>
            <p:ph idx="1"/>
          </p:nvPr>
        </p:nvSpPr>
        <p:spPr/>
        <p:txBody>
          <a:bodyPr/>
          <a:lstStyle/>
          <a:p>
            <a:r>
              <a:rPr lang="en-US" sz="2800" dirty="0" smtClean="0">
                <a:solidFill>
                  <a:srgbClr val="FFFF00"/>
                </a:solidFill>
              </a:rPr>
              <a:t>Use keywords &amp; description elements </a:t>
            </a:r>
            <a:endParaRPr lang="en-US" sz="2000" dirty="0" smtClean="0">
              <a:solidFill>
                <a:srgbClr val="FFFF00"/>
              </a:solidFill>
            </a:endParaRPr>
          </a:p>
          <a:p>
            <a:pPr lvl="1">
              <a:buNone/>
            </a:pPr>
            <a:r>
              <a:rPr lang="en-US" sz="2000" dirty="0" smtClean="0"/>
              <a:t>&lt;head&gt;</a:t>
            </a:r>
          </a:p>
          <a:p>
            <a:pPr lvl="1">
              <a:buNone/>
            </a:pPr>
            <a:r>
              <a:rPr lang="en-US" sz="2000" dirty="0" smtClean="0"/>
              <a:t>  &lt;title&gt;Yahoo! UK &amp; Ireland </a:t>
            </a:r>
            <a:r>
              <a:rPr lang="en-US" sz="2000" dirty="0" err="1" smtClean="0"/>
              <a:t>Eurosport</a:t>
            </a:r>
            <a:r>
              <a:rPr lang="en-US" sz="2000" dirty="0" smtClean="0"/>
              <a:t>—Sports News | Live Scores | Sport&lt;/title&gt;</a:t>
            </a:r>
          </a:p>
          <a:p>
            <a:pPr lvl="1">
              <a:buNone/>
            </a:pPr>
            <a:r>
              <a:rPr lang="en-US" sz="2000" dirty="0" smtClean="0"/>
              <a:t>  &lt;meta name="description" content="Latest sports news and live scores from Yahoo! </a:t>
            </a:r>
            <a:r>
              <a:rPr lang="en-US" sz="2000" dirty="0" err="1" smtClean="0"/>
              <a:t>Eurosport</a:t>
            </a:r>
            <a:r>
              <a:rPr lang="en-US" sz="2000" dirty="0" smtClean="0"/>
              <a:t> UK. Complete sport coverage with Football results, Cricket scores, F1, Golf, Rugby, Tennis and more."&gt;</a:t>
            </a:r>
          </a:p>
          <a:p>
            <a:pPr lvl="1">
              <a:buNone/>
            </a:pPr>
            <a:r>
              <a:rPr lang="en-US" sz="2000" dirty="0" smtClean="0"/>
              <a:t>  &lt;meta name="keywords" content="</a:t>
            </a:r>
            <a:r>
              <a:rPr lang="en-US" sz="2000" dirty="0" err="1" smtClean="0"/>
              <a:t>eurosport,sports,sport,sports</a:t>
            </a:r>
            <a:r>
              <a:rPr lang="en-US" sz="2000" dirty="0" smtClean="0"/>
              <a:t> </a:t>
            </a:r>
            <a:r>
              <a:rPr lang="en-US" sz="2000" dirty="0" err="1" smtClean="0"/>
              <a:t>news,live</a:t>
            </a:r>
            <a:r>
              <a:rPr lang="en-US" sz="2000" dirty="0" smtClean="0"/>
              <a:t> scores,football,cricket,f1,golf,rugby,tennis,uk,yahoo"&gt;</a:t>
            </a:r>
          </a:p>
          <a:p>
            <a:pPr lvl="1">
              <a:buNone/>
            </a:pPr>
            <a:r>
              <a:rPr lang="en-US" sz="2000" dirty="0" smtClean="0"/>
              <a:t>&lt;/head&gt;</a:t>
            </a:r>
            <a:endParaRPr lang="en-US" dirty="0" smtClean="0"/>
          </a:p>
          <a:p>
            <a:endParaRPr lang="en-US" sz="2400"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dirty="0" smtClean="0"/>
              <a:t>Web Standard Particulars</a:t>
            </a:r>
            <a:endParaRPr lang="en-US" sz="3600" i="1" dirty="0" smtClean="0"/>
          </a:p>
        </p:txBody>
      </p:sp>
      <p:sp>
        <p:nvSpPr>
          <p:cNvPr id="5" name="Content Placeholder 4"/>
          <p:cNvSpPr>
            <a:spLocks noGrp="1"/>
          </p:cNvSpPr>
          <p:nvPr>
            <p:ph idx="1"/>
          </p:nvPr>
        </p:nvSpPr>
        <p:spPr/>
        <p:txBody>
          <a:bodyPr/>
          <a:lstStyle/>
          <a:p>
            <a:r>
              <a:rPr lang="en-US" sz="2800" dirty="0" smtClean="0">
                <a:solidFill>
                  <a:srgbClr val="FFFF00"/>
                </a:solidFill>
              </a:rPr>
              <a:t>Structure your page with Titles, </a:t>
            </a:r>
            <a:r>
              <a:rPr lang="en-US" sz="2800" dirty="0" err="1" smtClean="0">
                <a:solidFill>
                  <a:srgbClr val="FFFF00"/>
                </a:solidFill>
              </a:rPr>
              <a:t>Divs</a:t>
            </a:r>
            <a:r>
              <a:rPr lang="en-US" sz="2800" dirty="0" smtClean="0">
                <a:solidFill>
                  <a:srgbClr val="FFFF00"/>
                </a:solidFill>
              </a:rPr>
              <a:t>, &amp; Lists</a:t>
            </a:r>
            <a:endParaRPr lang="en-US" sz="2000" dirty="0" smtClean="0">
              <a:solidFill>
                <a:srgbClr val="FFFF00"/>
              </a:solidFill>
            </a:endParaRPr>
          </a:p>
          <a:p>
            <a:endParaRPr lang="en-US" sz="2400" dirty="0"/>
          </a:p>
        </p:txBody>
      </p:sp>
      <p:pic>
        <p:nvPicPr>
          <p:cNvPr id="6" name="Picture 5" descr="simple_layout.gif"/>
          <p:cNvPicPr>
            <a:picLocks noChangeAspect="1"/>
          </p:cNvPicPr>
          <p:nvPr/>
        </p:nvPicPr>
        <p:blipFill>
          <a:blip r:embed="rId3" cstate="print"/>
          <a:stretch>
            <a:fillRect/>
          </a:stretch>
        </p:blipFill>
        <p:spPr>
          <a:xfrm>
            <a:off x="1143000" y="2743200"/>
            <a:ext cx="5562600" cy="4005072"/>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&amp; Consistent Navigation</a:t>
            </a:r>
            <a:endParaRPr lang="en-US" dirty="0"/>
          </a:p>
        </p:txBody>
      </p:sp>
      <p:pic>
        <p:nvPicPr>
          <p:cNvPr id="4" name="Content Placeholder 3" descr="devo.gif"/>
          <p:cNvPicPr>
            <a:picLocks noGrp="1" noChangeAspect="1"/>
          </p:cNvPicPr>
          <p:nvPr>
            <p:ph idx="1"/>
          </p:nvPr>
        </p:nvPicPr>
        <p:blipFill>
          <a:blip r:embed="rId3" cstate="print"/>
          <a:stretch>
            <a:fillRect/>
          </a:stretch>
        </p:blipFill>
        <p:spPr>
          <a:xfrm>
            <a:off x="2536963" y="1981200"/>
            <a:ext cx="4070074" cy="4114800"/>
          </a:xfr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Demonstration</a:t>
            </a:r>
            <a:endParaRPr lang="en-US" dirty="0"/>
          </a:p>
        </p:txBody>
      </p:sp>
      <p:sp>
        <p:nvSpPr>
          <p:cNvPr id="4" name="Content Placeholder 3"/>
          <p:cNvSpPr>
            <a:spLocks noGrp="1"/>
          </p:cNvSpPr>
          <p:nvPr>
            <p:ph idx="1"/>
          </p:nvPr>
        </p:nvSpPr>
        <p:spPr/>
        <p:txBody>
          <a:bodyPr/>
          <a:lstStyle/>
          <a:p>
            <a:r>
              <a:rPr lang="en-US" dirty="0" smtClean="0"/>
              <a:t>CSS Zen Garden</a:t>
            </a:r>
          </a:p>
          <a:p>
            <a:pPr lvl="1"/>
            <a:r>
              <a:rPr lang="en-US" dirty="0" smtClean="0">
                <a:hlinkClick r:id="rId3"/>
              </a:rPr>
              <a:t>http://www.csszengarden.com/</a:t>
            </a:r>
            <a:r>
              <a:rPr lang="en-US" dirty="0" smtClean="0"/>
              <a:t> </a:t>
            </a:r>
          </a:p>
          <a:p>
            <a:r>
              <a:rPr lang="en-US" dirty="0" smtClean="0"/>
              <a:t>CU Physics page</a:t>
            </a:r>
          </a:p>
          <a:p>
            <a:pPr lvl="1"/>
            <a:r>
              <a:rPr lang="en-US" dirty="0" smtClean="0">
                <a:hlinkClick r:id="rId4"/>
              </a:rPr>
              <a:t>http://www.colorado.edu/ODECE/UDAC/physics%20page-2.htm</a:t>
            </a:r>
            <a:endParaRPr lang="en-US" dirty="0" smtClean="0"/>
          </a:p>
          <a:p>
            <a:r>
              <a:rPr lang="en-US" dirty="0" smtClean="0"/>
              <a:t>NY Times</a:t>
            </a:r>
          </a:p>
          <a:p>
            <a:pPr lvl="1"/>
            <a:r>
              <a:rPr lang="en-US" dirty="0" smtClean="0">
                <a:hlinkClick r:id="rId5"/>
              </a:rPr>
              <a:t>www.nytimes.com</a:t>
            </a:r>
            <a:endParaRPr lang="en-US" dirty="0" smtClean="0"/>
          </a:p>
          <a:p>
            <a:r>
              <a:rPr lang="en-US" dirty="0" smtClean="0"/>
              <a:t>Web Developer Toolbar (Firefox </a:t>
            </a:r>
            <a:r>
              <a:rPr lang="en-US" dirty="0" err="1" smtClean="0"/>
              <a:t>addon</a:t>
            </a:r>
            <a:r>
              <a:rPr lang="en-US" dirty="0" smtClean="0"/>
              <a:t>)</a:t>
            </a:r>
            <a:endParaRPr lang="en-US"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Advantages of Universal Design Approach</a:t>
            </a:r>
            <a:endParaRPr lang="en-US" sz="3600" dirty="0"/>
          </a:p>
        </p:txBody>
      </p:sp>
      <p:pic>
        <p:nvPicPr>
          <p:cNvPr id="5" name="Content Placeholder 4" descr="Dionaea_muscipula_closing_trap_animation.gif"/>
          <p:cNvPicPr>
            <a:picLocks noGrp="1" noChangeAspect="1"/>
          </p:cNvPicPr>
          <p:nvPr>
            <p:ph sz="half" idx="1"/>
          </p:nvPr>
        </p:nvPicPr>
        <p:blipFill>
          <a:blip r:embed="rId3" cstate="print"/>
          <a:stretch>
            <a:fillRect/>
          </a:stretch>
        </p:blipFill>
        <p:spPr>
          <a:xfrm>
            <a:off x="457200" y="2524125"/>
            <a:ext cx="4038600" cy="3028950"/>
          </a:xfrm>
        </p:spPr>
      </p:pic>
      <p:sp>
        <p:nvSpPr>
          <p:cNvPr id="6" name="Content Placeholder 5"/>
          <p:cNvSpPr>
            <a:spLocks noGrp="1"/>
          </p:cNvSpPr>
          <p:nvPr>
            <p:ph sz="half" idx="2"/>
          </p:nvPr>
        </p:nvSpPr>
        <p:spPr/>
        <p:txBody>
          <a:bodyPr/>
          <a:lstStyle/>
          <a:p>
            <a:r>
              <a:rPr lang="en-US" dirty="0" smtClean="0"/>
              <a:t>Campuses, audiences, IT, not always receptive to “disability” approach</a:t>
            </a:r>
            <a:endParaRPr lang="en-US"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sz="4000" dirty="0" smtClean="0"/>
              <a:t>Today’s Outline</a:t>
            </a:r>
            <a:endParaRPr lang="en-US" sz="4000" dirty="0"/>
          </a:p>
        </p:txBody>
      </p:sp>
      <p:sp>
        <p:nvSpPr>
          <p:cNvPr id="3" name="Content Placeholder 2"/>
          <p:cNvSpPr>
            <a:spLocks noGrp="1"/>
          </p:cNvSpPr>
          <p:nvPr>
            <p:ph idx="1"/>
          </p:nvPr>
        </p:nvSpPr>
        <p:spPr>
          <a:xfrm>
            <a:off x="457200" y="1676400"/>
            <a:ext cx="8229600" cy="4114800"/>
          </a:xfrm>
        </p:spPr>
        <p:txBody>
          <a:bodyPr/>
          <a:lstStyle/>
          <a:p>
            <a:r>
              <a:rPr lang="en-US" dirty="0" smtClean="0"/>
              <a:t>What are Web Standards &amp; Universal Design</a:t>
            </a:r>
          </a:p>
          <a:p>
            <a:pPr lvl="1"/>
            <a:r>
              <a:rPr lang="en-US" dirty="0" smtClean="0"/>
              <a:t>How does it compare to “Accessibility Standards”</a:t>
            </a:r>
          </a:p>
          <a:p>
            <a:r>
              <a:rPr lang="en-US" dirty="0" smtClean="0"/>
              <a:t>What are the advantages of this approach</a:t>
            </a:r>
          </a:p>
          <a:p>
            <a:r>
              <a:rPr lang="en-US" dirty="0" smtClean="0"/>
              <a:t>How have we used it on the CU-Boulder Campus</a:t>
            </a:r>
          </a:p>
          <a:p>
            <a:r>
              <a:rPr lang="en-US" dirty="0" smtClean="0"/>
              <a:t>Resources &amp; Suggestion for Implementing these Standards &amp; guidelines</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err="1" smtClean="0"/>
              <a:t>Zeldman</a:t>
            </a:r>
            <a:r>
              <a:rPr lang="en-US" dirty="0" smtClean="0"/>
              <a:t> – “the blind billionaire”</a:t>
            </a:r>
          </a:p>
        </p:txBody>
      </p:sp>
      <p:sp>
        <p:nvSpPr>
          <p:cNvPr id="23555" name="Rectangle 3"/>
          <p:cNvSpPr>
            <a:spLocks noGrp="1" noChangeArrowheads="1"/>
          </p:cNvSpPr>
          <p:nvPr>
            <p:ph type="body" sz="half" idx="1"/>
          </p:nvPr>
        </p:nvSpPr>
        <p:spPr/>
        <p:txBody>
          <a:bodyPr/>
          <a:lstStyle/>
          <a:p>
            <a:pPr eaLnBrk="1" hangingPunct="1">
              <a:defRPr/>
            </a:pPr>
            <a:r>
              <a:rPr lang="en-US" sz="2800" dirty="0" smtClean="0"/>
              <a:t>Google and other search engines are, in effect, “blind users.”</a:t>
            </a:r>
          </a:p>
          <a:p>
            <a:pPr lvl="1" eaLnBrk="1" hangingPunct="1">
              <a:defRPr/>
            </a:pPr>
            <a:r>
              <a:rPr lang="en-US" sz="2400" dirty="0" smtClean="0"/>
              <a:t>Structure</a:t>
            </a:r>
          </a:p>
          <a:p>
            <a:pPr lvl="1" eaLnBrk="1" hangingPunct="1">
              <a:defRPr/>
            </a:pPr>
            <a:r>
              <a:rPr lang="en-US" sz="2400" dirty="0" smtClean="0"/>
              <a:t>Text/semantics</a:t>
            </a:r>
          </a:p>
          <a:p>
            <a:pPr lvl="1" eaLnBrk="1" hangingPunct="1">
              <a:buNone/>
              <a:defRPr/>
            </a:pPr>
            <a:endParaRPr lang="en-US" sz="2400" dirty="0" smtClean="0"/>
          </a:p>
        </p:txBody>
      </p:sp>
      <p:pic>
        <p:nvPicPr>
          <p:cNvPr id="17412" name="Picture 4" descr="piagoni"/>
          <p:cNvPicPr>
            <a:picLocks noGrp="1" noChangeAspect="1" noChangeArrowheads="1"/>
          </p:cNvPicPr>
          <p:nvPr>
            <p:ph sz="half" idx="2"/>
          </p:nvPr>
        </p:nvPicPr>
        <p:blipFill>
          <a:blip r:embed="rId3" cstate="print"/>
          <a:stretch>
            <a:fillRect/>
          </a:stretch>
        </p:blipFill>
        <p:spPr>
          <a:xfrm>
            <a:off x="4419600" y="3089180"/>
            <a:ext cx="4267200" cy="1557528"/>
          </a:xfrm>
          <a:noFill/>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dirty="0" smtClean="0"/>
              <a:t>Curriculum Materials</a:t>
            </a:r>
            <a:r>
              <a:rPr lang="en-US" dirty="0" smtClean="0"/>
              <a:t/>
            </a:r>
            <a:br>
              <a:rPr lang="en-US" dirty="0" smtClean="0"/>
            </a:br>
            <a:endParaRPr lang="en-US" i="1" dirty="0" smtClean="0"/>
          </a:p>
        </p:txBody>
      </p:sp>
      <p:sp>
        <p:nvSpPr>
          <p:cNvPr id="5" name="Content Placeholder 4"/>
          <p:cNvSpPr>
            <a:spLocks noGrp="1"/>
          </p:cNvSpPr>
          <p:nvPr>
            <p:ph idx="1"/>
          </p:nvPr>
        </p:nvSpPr>
        <p:spPr/>
        <p:txBody>
          <a:bodyPr/>
          <a:lstStyle/>
          <a:p>
            <a:r>
              <a:rPr lang="en-US" sz="2200" dirty="0" smtClean="0">
                <a:solidFill>
                  <a:srgbClr val="FFFF00"/>
                </a:solidFill>
              </a:rPr>
              <a:t>Chisholm, Wendy; May, Matt. Universal Design for Web Applications</a:t>
            </a:r>
          </a:p>
          <a:p>
            <a:r>
              <a:rPr lang="en-US" sz="2200" dirty="0" err="1" smtClean="0">
                <a:solidFill>
                  <a:srgbClr val="FFFF00"/>
                </a:solidFill>
              </a:rPr>
              <a:t>Zeldman</a:t>
            </a:r>
            <a:r>
              <a:rPr lang="en-US" sz="2200" dirty="0" smtClean="0">
                <a:solidFill>
                  <a:srgbClr val="FFFF00"/>
                </a:solidFill>
              </a:rPr>
              <a:t>, Jeffrey. Designing with Web Standards (3rd Edition)</a:t>
            </a:r>
          </a:p>
          <a:p>
            <a:r>
              <a:rPr lang="en-US" sz="2200" dirty="0" smtClean="0">
                <a:solidFill>
                  <a:schemeClr val="accent4">
                    <a:lumMod val="25000"/>
                  </a:schemeClr>
                </a:solidFill>
              </a:rPr>
              <a:t>Shea &amp; </a:t>
            </a:r>
            <a:r>
              <a:rPr lang="en-US" sz="2200" dirty="0" err="1" smtClean="0">
                <a:solidFill>
                  <a:schemeClr val="accent4">
                    <a:lumMod val="25000"/>
                  </a:schemeClr>
                </a:solidFill>
              </a:rPr>
              <a:t>Holzschlag</a:t>
            </a:r>
            <a:r>
              <a:rPr lang="en-US" sz="2200" dirty="0" smtClean="0">
                <a:solidFill>
                  <a:schemeClr val="accent4">
                    <a:lumMod val="25000"/>
                  </a:schemeClr>
                </a:solidFill>
              </a:rPr>
              <a:t>. The Zen of CSS Design: Visual Enlightenment for the Web. </a:t>
            </a:r>
          </a:p>
          <a:p>
            <a:r>
              <a:rPr lang="en-US" sz="2200" dirty="0" smtClean="0">
                <a:solidFill>
                  <a:schemeClr val="accent1">
                    <a:lumMod val="20000"/>
                    <a:lumOff val="80000"/>
                  </a:schemeClr>
                </a:solidFill>
              </a:rPr>
              <a:t>Norman, David A. The Design of Everyday Things (2002).</a:t>
            </a:r>
          </a:p>
          <a:p>
            <a:r>
              <a:rPr lang="en-US" sz="2200" dirty="0" smtClean="0">
                <a:solidFill>
                  <a:schemeClr val="accent1">
                    <a:lumMod val="20000"/>
                    <a:lumOff val="80000"/>
                  </a:schemeClr>
                </a:solidFill>
              </a:rPr>
              <a:t>Cooper, Alan; </a:t>
            </a:r>
            <a:r>
              <a:rPr lang="en-US" sz="2200" dirty="0" err="1" smtClean="0">
                <a:solidFill>
                  <a:schemeClr val="accent1">
                    <a:lumMod val="20000"/>
                    <a:lumOff val="80000"/>
                  </a:schemeClr>
                </a:solidFill>
              </a:rPr>
              <a:t>Reimann</a:t>
            </a:r>
            <a:r>
              <a:rPr lang="en-US" sz="2200" dirty="0" smtClean="0">
                <a:solidFill>
                  <a:schemeClr val="accent1">
                    <a:lumMod val="20000"/>
                    <a:lumOff val="80000"/>
                  </a:schemeClr>
                </a:solidFill>
              </a:rPr>
              <a:t> Robert M. About Face 2.0: The Essentials of Interaction Design (2003)</a:t>
            </a:r>
          </a:p>
          <a:p>
            <a:endParaRPr lang="en-US" sz="2800" dirty="0"/>
          </a:p>
        </p:txBody>
      </p:sp>
      <p:sp>
        <p:nvSpPr>
          <p:cNvPr id="6" name="Text Placeholder 5"/>
          <p:cNvSpPr>
            <a:spLocks noGrp="1"/>
          </p:cNvSpPr>
          <p:nvPr>
            <p:ph type="body" sz="half" idx="2"/>
          </p:nvPr>
        </p:nvSpPr>
        <p:spPr/>
        <p:txBody>
          <a:bodyPr/>
          <a:lstStyle/>
          <a:p>
            <a:endParaRPr lang="en-US" dirty="0"/>
          </a:p>
        </p:txBody>
      </p:sp>
      <p:pic>
        <p:nvPicPr>
          <p:cNvPr id="7" name="Picture 6" descr="zeldman.jpg"/>
          <p:cNvPicPr>
            <a:picLocks noChangeAspect="1"/>
          </p:cNvPicPr>
          <p:nvPr/>
        </p:nvPicPr>
        <p:blipFill>
          <a:blip r:embed="rId3" cstate="print"/>
          <a:stretch>
            <a:fillRect/>
          </a:stretch>
        </p:blipFill>
        <p:spPr>
          <a:xfrm>
            <a:off x="457200" y="1219200"/>
            <a:ext cx="2857500" cy="2857500"/>
          </a:xfrm>
          <a:prstGeom prst="rect">
            <a:avLst/>
          </a:prstGeom>
        </p:spPr>
      </p:pic>
      <p:pic>
        <p:nvPicPr>
          <p:cNvPr id="8" name="Picture 7" descr="UDWA.jpg"/>
          <p:cNvPicPr>
            <a:picLocks noChangeAspect="1"/>
          </p:cNvPicPr>
          <p:nvPr/>
        </p:nvPicPr>
        <p:blipFill>
          <a:blip r:embed="rId4" cstate="print"/>
          <a:stretch>
            <a:fillRect/>
          </a:stretch>
        </p:blipFill>
        <p:spPr>
          <a:xfrm>
            <a:off x="457200" y="4000500"/>
            <a:ext cx="2857500" cy="2857500"/>
          </a:xfrm>
          <a:prstGeom prst="rect">
            <a:avLst/>
          </a:prstGeom>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this approach on the UCB Campus</a:t>
            </a:r>
            <a:endParaRPr lang="en-US" dirty="0"/>
          </a:p>
        </p:txBody>
      </p:sp>
      <p:sp>
        <p:nvSpPr>
          <p:cNvPr id="3" name="Content Placeholder 2"/>
          <p:cNvSpPr>
            <a:spLocks noGrp="1"/>
          </p:cNvSpPr>
          <p:nvPr>
            <p:ph idx="1"/>
          </p:nvPr>
        </p:nvSpPr>
        <p:spPr>
          <a:xfrm>
            <a:off x="457200" y="2438400"/>
            <a:ext cx="8229600" cy="4114800"/>
          </a:xfrm>
        </p:spPr>
        <p:txBody>
          <a:bodyPr/>
          <a:lstStyle/>
          <a:p>
            <a:r>
              <a:rPr lang="en-US" dirty="0" smtClean="0"/>
              <a:t>Committee on Universal Design &amp; Accessibility </a:t>
            </a:r>
          </a:p>
          <a:p>
            <a:r>
              <a:rPr lang="en-US" dirty="0" smtClean="0"/>
              <a:t>Web Design Competition</a:t>
            </a:r>
          </a:p>
          <a:p>
            <a:r>
              <a:rPr lang="en-US" dirty="0" smtClean="0"/>
              <a:t>Teleconferences to campus</a:t>
            </a:r>
            <a:endParaRPr lang="en-US"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Evaluation &amp; Remediation Tools</a:t>
            </a:r>
            <a:endParaRPr lang="en-US" sz="4000" dirty="0"/>
          </a:p>
        </p:txBody>
      </p:sp>
      <p:sp>
        <p:nvSpPr>
          <p:cNvPr id="6" name="Content Placeholder 5"/>
          <p:cNvSpPr>
            <a:spLocks noGrp="1"/>
          </p:cNvSpPr>
          <p:nvPr>
            <p:ph idx="1"/>
          </p:nvPr>
        </p:nvSpPr>
        <p:spPr>
          <a:xfrm>
            <a:off x="457200" y="1752600"/>
            <a:ext cx="8229600" cy="4114800"/>
          </a:xfrm>
        </p:spPr>
        <p:txBody>
          <a:bodyPr/>
          <a:lstStyle/>
          <a:p>
            <a:r>
              <a:rPr lang="en-US" dirty="0" smtClean="0"/>
              <a:t>Wave (Toolbar) – </a:t>
            </a:r>
          </a:p>
          <a:p>
            <a:pPr lvl="1"/>
            <a:r>
              <a:rPr lang="en-US" dirty="0" smtClean="0"/>
              <a:t>wave.webaim.org</a:t>
            </a:r>
          </a:p>
          <a:p>
            <a:r>
              <a:rPr lang="en-US" dirty="0" smtClean="0"/>
              <a:t>Functional Accessibility Evaluator 1.1</a:t>
            </a:r>
          </a:p>
          <a:p>
            <a:pPr lvl="1"/>
            <a:r>
              <a:rPr lang="en-US" dirty="0" smtClean="0">
                <a:hlinkClick r:id="rId2"/>
              </a:rPr>
              <a:t>https://addons.mozilla.org/en-US/firefox/addon/accessibility-evaluation-toolb/</a:t>
            </a:r>
            <a:endParaRPr lang="en-US" dirty="0" smtClean="0"/>
          </a:p>
          <a:p>
            <a:r>
              <a:rPr lang="en-US" dirty="0" err="1" smtClean="0"/>
              <a:t>Achecker</a:t>
            </a:r>
            <a:r>
              <a:rPr lang="en-US" dirty="0" smtClean="0"/>
              <a:t> –</a:t>
            </a:r>
          </a:p>
          <a:p>
            <a:pPr lvl="1"/>
            <a:r>
              <a:rPr lang="en-US" dirty="0" smtClean="0">
                <a:hlinkClick r:id="rId3"/>
              </a:rPr>
              <a:t>http://achecker.ca/</a:t>
            </a:r>
            <a:r>
              <a:rPr lang="en-US" dirty="0" smtClean="0"/>
              <a:t> </a:t>
            </a:r>
          </a:p>
          <a:p>
            <a:endParaRPr lang="en-US"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More Evaluation &amp; Remediation Tools &amp; Resources</a:t>
            </a:r>
            <a:endParaRPr lang="en-US" sz="4000" dirty="0"/>
          </a:p>
        </p:txBody>
      </p:sp>
      <p:sp>
        <p:nvSpPr>
          <p:cNvPr id="6" name="Content Placeholder 5"/>
          <p:cNvSpPr>
            <a:spLocks noGrp="1"/>
          </p:cNvSpPr>
          <p:nvPr>
            <p:ph idx="1"/>
          </p:nvPr>
        </p:nvSpPr>
        <p:spPr>
          <a:xfrm>
            <a:off x="457200" y="1752600"/>
            <a:ext cx="8229600" cy="4114800"/>
          </a:xfrm>
        </p:spPr>
        <p:txBody>
          <a:bodyPr/>
          <a:lstStyle/>
          <a:p>
            <a:r>
              <a:rPr lang="en-US" dirty="0" smtClean="0"/>
              <a:t>10 Evaluation Tools</a:t>
            </a:r>
          </a:p>
          <a:p>
            <a:pPr lvl="1"/>
            <a:r>
              <a:rPr lang="en-US" dirty="0" smtClean="0">
                <a:hlinkClick r:id="rId3"/>
              </a:rPr>
              <a:t>http://sixrevisions.com/web-standards/accessibility_testtools/</a:t>
            </a:r>
          </a:p>
          <a:p>
            <a:pPr lvl="1">
              <a:buNone/>
            </a:pPr>
            <a:endParaRPr lang="en-US" dirty="0" smtClean="0">
              <a:hlinkClick r:id="rId3"/>
            </a:endParaRPr>
          </a:p>
          <a:p>
            <a:r>
              <a:rPr lang="en-US" dirty="0" smtClean="0">
                <a:hlinkClick r:id="rId3"/>
              </a:rPr>
              <a:t> </a:t>
            </a:r>
            <a:r>
              <a:rPr lang="en-US" dirty="0" smtClean="0"/>
              <a:t>CU Web Design Awards Page</a:t>
            </a:r>
          </a:p>
          <a:p>
            <a:pPr lvl="1"/>
            <a:r>
              <a:rPr lang="en-US" dirty="0" smtClean="0">
                <a:hlinkClick r:id="rId4"/>
              </a:rPr>
              <a:t>http://www.colorado.edu/ODECE/UDAC/webcomp2012.html#resources</a:t>
            </a:r>
            <a:endParaRPr lang="en-US" dirty="0" smtClean="0"/>
          </a:p>
          <a:p>
            <a:endParaRPr lang="en-US"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8077200" cy="1219200"/>
          </a:xfrm>
        </p:spPr>
        <p:txBody>
          <a:bodyPr/>
          <a:lstStyle/>
          <a:p>
            <a:pPr eaLnBrk="1" hangingPunct="1">
              <a:defRPr/>
            </a:pPr>
            <a:r>
              <a:rPr lang="en-US" sz="3600" dirty="0" smtClean="0"/>
              <a:t>Other Curriculum Resources</a:t>
            </a:r>
            <a:endParaRPr lang="en-US" sz="4000" i="1" dirty="0" smtClean="0"/>
          </a:p>
        </p:txBody>
      </p:sp>
      <p:sp>
        <p:nvSpPr>
          <p:cNvPr id="5" name="Content Placeholder 4"/>
          <p:cNvSpPr>
            <a:spLocks noGrp="1"/>
          </p:cNvSpPr>
          <p:nvPr>
            <p:ph idx="1"/>
          </p:nvPr>
        </p:nvSpPr>
        <p:spPr>
          <a:xfrm>
            <a:off x="457200" y="990600"/>
            <a:ext cx="8229600" cy="4114800"/>
          </a:xfrm>
        </p:spPr>
        <p:txBody>
          <a:bodyPr/>
          <a:lstStyle/>
          <a:p>
            <a:pPr lvl="1"/>
            <a:r>
              <a:rPr lang="en-US" dirty="0" smtClean="0"/>
              <a:t>A List Apart - Link-</a:t>
            </a:r>
            <a:r>
              <a:rPr lang="en-US" dirty="0" err="1" smtClean="0"/>
              <a:t>Rodrigue</a:t>
            </a:r>
            <a:r>
              <a:rPr lang="en-US" dirty="0" smtClean="0"/>
              <a:t>, </a:t>
            </a:r>
            <a:r>
              <a:rPr lang="en-US" i="1" dirty="0" smtClean="0"/>
              <a:t>The Inclusion Principle,</a:t>
            </a:r>
            <a:r>
              <a:rPr lang="en-US" dirty="0" smtClean="0"/>
              <a:t> </a:t>
            </a:r>
          </a:p>
          <a:p>
            <a:pPr lvl="2"/>
            <a:r>
              <a:rPr lang="en-US" dirty="0" smtClean="0">
                <a:hlinkClick r:id="rId3"/>
              </a:rPr>
              <a:t>http://www.alistapart.com/articles/the-inclusion-principle/</a:t>
            </a:r>
            <a:r>
              <a:rPr lang="en-US" dirty="0" smtClean="0"/>
              <a:t> </a:t>
            </a:r>
          </a:p>
          <a:p>
            <a:pPr lvl="1"/>
            <a:r>
              <a:rPr lang="en-US" dirty="0" smtClean="0"/>
              <a:t>Dev.opera.com</a:t>
            </a:r>
          </a:p>
          <a:p>
            <a:pPr lvl="2"/>
            <a:r>
              <a:rPr lang="en-US" dirty="0" smtClean="0">
                <a:hlinkClick r:id="rId4"/>
              </a:rPr>
              <a:t>http://dev.opera.com/articles/view/1-introduction-to-the-web-standards-cur/</a:t>
            </a:r>
            <a:endParaRPr lang="en-US" dirty="0" smtClean="0"/>
          </a:p>
          <a:p>
            <a:pPr lvl="1"/>
            <a:r>
              <a:rPr lang="en-US" dirty="0" smtClean="0"/>
              <a:t>Usability.gov</a:t>
            </a:r>
          </a:p>
          <a:p>
            <a:pPr lvl="2"/>
            <a:r>
              <a:rPr lang="en-US" u="sng" dirty="0" smtClean="0">
                <a:hlinkClick r:id="rId5"/>
              </a:rPr>
              <a:t>http://usability.gov/methods/test_refine/heuristic.html</a:t>
            </a:r>
            <a:endParaRPr lang="en-US" dirty="0" smtClean="0"/>
          </a:p>
          <a:p>
            <a:pPr lvl="1"/>
            <a:r>
              <a:rPr lang="en-US" dirty="0" smtClean="0"/>
              <a:t>Sitepoint.com</a:t>
            </a:r>
          </a:p>
          <a:p>
            <a:pPr lvl="2"/>
            <a:r>
              <a:rPr lang="en-US" u="sng" dirty="0" smtClean="0">
                <a:hlinkClick r:id="rId6"/>
              </a:rPr>
              <a:t>http://articles.sitepoint.com/article/information-architecture</a:t>
            </a:r>
            <a:endParaRPr lang="en-US" dirty="0" smtClean="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8077200" cy="1219200"/>
          </a:xfrm>
        </p:spPr>
        <p:txBody>
          <a:bodyPr/>
          <a:lstStyle/>
          <a:p>
            <a:pPr eaLnBrk="1" hangingPunct="1">
              <a:defRPr/>
            </a:pPr>
            <a:r>
              <a:rPr lang="en-US" sz="3600" dirty="0" smtClean="0"/>
              <a:t>Other Curriculum Resources</a:t>
            </a:r>
            <a:endParaRPr lang="en-US" sz="4000" i="1" dirty="0" smtClean="0"/>
          </a:p>
        </p:txBody>
      </p:sp>
      <p:sp>
        <p:nvSpPr>
          <p:cNvPr id="5" name="Content Placeholder 4"/>
          <p:cNvSpPr>
            <a:spLocks noGrp="1"/>
          </p:cNvSpPr>
          <p:nvPr>
            <p:ph idx="1"/>
          </p:nvPr>
        </p:nvSpPr>
        <p:spPr>
          <a:xfrm>
            <a:off x="457200" y="990600"/>
            <a:ext cx="8229600" cy="4114800"/>
          </a:xfrm>
        </p:spPr>
        <p:txBody>
          <a:bodyPr/>
          <a:lstStyle/>
          <a:p>
            <a:pPr lvl="1"/>
            <a:r>
              <a:rPr lang="en-US" dirty="0" smtClean="0"/>
              <a:t>First Principles of Interaction Design” </a:t>
            </a:r>
          </a:p>
          <a:p>
            <a:pPr lvl="2"/>
            <a:r>
              <a:rPr lang="en-US" dirty="0" smtClean="0"/>
              <a:t>(</a:t>
            </a:r>
            <a:r>
              <a:rPr lang="en-US" u="sng" dirty="0" smtClean="0">
                <a:hlinkClick r:id="rId3"/>
              </a:rPr>
              <a:t>http://www.asktog.com/basics/firstPrinciples.html</a:t>
            </a:r>
            <a:r>
              <a:rPr lang="en-US" dirty="0" smtClean="0"/>
              <a:t>);</a:t>
            </a:r>
          </a:p>
          <a:p>
            <a:pPr lvl="1"/>
            <a:r>
              <a:rPr lang="en-US" dirty="0" smtClean="0"/>
              <a:t>“Personas”</a:t>
            </a:r>
          </a:p>
          <a:p>
            <a:pPr lvl="2"/>
            <a:r>
              <a:rPr lang="en-US" u="sng" dirty="0" smtClean="0">
                <a:hlinkClick r:id="rId4"/>
              </a:rPr>
              <a:t>http://wiki.fluidproject.org/display/fluid/Personas</a:t>
            </a:r>
            <a:endParaRPr lang="en-US" u="sng" dirty="0" smtClean="0"/>
          </a:p>
          <a:p>
            <a:pPr lvl="1"/>
            <a:r>
              <a:rPr lang="en-US" u="sng" dirty="0" smtClean="0"/>
              <a:t>WebAIM.org – The Legend of the Typical …</a:t>
            </a:r>
          </a:p>
          <a:p>
            <a:pPr lvl="2"/>
            <a:r>
              <a:rPr lang="en-US" dirty="0" smtClean="0">
                <a:hlinkClick r:id="rId5"/>
              </a:rPr>
              <a:t>http://webaim.org/presentations/2010/csun/screenreadersurvey.pdf</a:t>
            </a:r>
            <a:endParaRPr lang="en-US" dirty="0" smtClean="0"/>
          </a:p>
          <a:p>
            <a:pPr lvl="1"/>
            <a:r>
              <a:rPr lang="en-US" dirty="0" smtClean="0"/>
              <a:t>W3C Web Standards </a:t>
            </a:r>
            <a:r>
              <a:rPr lang="en-US" dirty="0" err="1" smtClean="0"/>
              <a:t>Cirruculim</a:t>
            </a:r>
            <a:r>
              <a:rPr lang="en-US" dirty="0" smtClean="0"/>
              <a:t> </a:t>
            </a:r>
          </a:p>
          <a:p>
            <a:pPr lvl="2"/>
            <a:r>
              <a:rPr lang="en-US" dirty="0" smtClean="0">
                <a:hlinkClick r:id="rId6"/>
              </a:rPr>
              <a:t>http://www.w3.org/community/webed/wiki/Main_Page</a:t>
            </a:r>
            <a:endParaRPr lang="en-US" dirty="0" smtClean="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8077200" cy="1219200"/>
          </a:xfrm>
        </p:spPr>
        <p:txBody>
          <a:bodyPr/>
          <a:lstStyle/>
          <a:p>
            <a:pPr eaLnBrk="1" hangingPunct="1">
              <a:defRPr/>
            </a:pPr>
            <a:r>
              <a:rPr lang="en-US" sz="3600" dirty="0" smtClean="0"/>
              <a:t>Other Resources</a:t>
            </a:r>
            <a:endParaRPr lang="en-US" sz="4000" i="1" dirty="0" smtClean="0"/>
          </a:p>
        </p:txBody>
      </p:sp>
      <p:sp>
        <p:nvSpPr>
          <p:cNvPr id="5" name="Content Placeholder 4"/>
          <p:cNvSpPr>
            <a:spLocks noGrp="1"/>
          </p:cNvSpPr>
          <p:nvPr>
            <p:ph idx="1"/>
          </p:nvPr>
        </p:nvSpPr>
        <p:spPr>
          <a:xfrm>
            <a:off x="457200" y="990600"/>
            <a:ext cx="8229600" cy="4114800"/>
          </a:xfrm>
        </p:spPr>
        <p:txBody>
          <a:bodyPr/>
          <a:lstStyle/>
          <a:p>
            <a:pPr lvl="1"/>
            <a:r>
              <a:rPr lang="en-US" dirty="0" smtClean="0"/>
              <a:t>Web Design Awards &amp; Training at CU</a:t>
            </a:r>
          </a:p>
          <a:p>
            <a:pPr lvl="2"/>
            <a:r>
              <a:rPr lang="en-US" dirty="0" smtClean="0">
                <a:hlinkClick r:id="rId3"/>
              </a:rPr>
              <a:t>http://www.colorado.edu/ODECE/UDAC/webcomp2012.html</a:t>
            </a:r>
            <a:endParaRPr lang="en-US" dirty="0" smtClean="0"/>
          </a:p>
          <a:p>
            <a:pPr lvl="1"/>
            <a:r>
              <a:rPr lang="en-US" u="sng" dirty="0" smtClean="0"/>
              <a:t>WAVE - WebAIM.org</a:t>
            </a:r>
          </a:p>
          <a:p>
            <a:pPr lvl="2"/>
            <a:r>
              <a:rPr lang="en-US" dirty="0" smtClean="0">
                <a:hlinkClick r:id="rId4"/>
              </a:rPr>
              <a:t>http://wave.webaim.org/</a:t>
            </a:r>
            <a:endParaRPr lang="en-US" dirty="0" smtClean="0"/>
          </a:p>
          <a:p>
            <a:pPr lvl="2">
              <a:buNone/>
            </a:pPr>
            <a:endParaRPr lang="en-US" dirty="0" smtClean="0"/>
          </a:p>
          <a:p>
            <a:pPr lvl="1"/>
            <a:r>
              <a:rPr lang="en-US" dirty="0" smtClean="0"/>
              <a:t>W3C Web Standards </a:t>
            </a:r>
            <a:r>
              <a:rPr lang="en-US" dirty="0" err="1" smtClean="0"/>
              <a:t>Cirruculim</a:t>
            </a:r>
            <a:r>
              <a:rPr lang="en-US" dirty="0" smtClean="0"/>
              <a:t> </a:t>
            </a:r>
          </a:p>
          <a:p>
            <a:pPr lvl="2"/>
            <a:r>
              <a:rPr lang="en-US" dirty="0" smtClean="0">
                <a:hlinkClick r:id="rId5"/>
              </a:rPr>
              <a:t>http://www.w3.org/community/webed/wiki/Main_Page</a:t>
            </a:r>
            <a:endParaRPr lang="en-US" dirty="0" smtClean="0"/>
          </a:p>
          <a:p>
            <a:pPr lvl="1"/>
            <a:r>
              <a:rPr lang="en-US" dirty="0" smtClean="0"/>
              <a:t>Physics Example page</a:t>
            </a:r>
          </a:p>
          <a:p>
            <a:pPr lvl="2"/>
            <a:r>
              <a:rPr lang="en-US" dirty="0" smtClean="0">
                <a:hlinkClick r:id="rId6"/>
              </a:rPr>
              <a:t>http://www.colorado.edu/ODECE/UDAC/physics%20page-2.htm</a:t>
            </a:r>
            <a:endParaRPr lang="en-US" dirty="0" smtClean="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Accessing</a:t>
            </a:r>
            <a:r>
              <a:rPr lang="en-US" b="1" dirty="0" smtClean="0"/>
              <a:t> </a:t>
            </a:r>
            <a:r>
              <a:rPr lang="en-US" sz="4000" b="1" dirty="0" smtClean="0"/>
              <a:t>Higher Ground</a:t>
            </a:r>
            <a:br>
              <a:rPr lang="en-US" sz="4000" b="1" dirty="0" smtClean="0"/>
            </a:br>
            <a:r>
              <a:rPr lang="en-US" sz="4000" b="1" dirty="0" smtClean="0"/>
              <a:t>Conference</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Accessible Media, Web &amp; Technology</a:t>
            </a:r>
          </a:p>
          <a:p>
            <a:r>
              <a:rPr lang="en-US" sz="2800" dirty="0" smtClean="0"/>
              <a:t>November 12 - 16, 2012</a:t>
            </a:r>
          </a:p>
          <a:p>
            <a:r>
              <a:rPr lang="en-US" sz="2800" dirty="0" smtClean="0"/>
              <a:t>Hands-on sessions on Web Access, Assistive Technology</a:t>
            </a:r>
          </a:p>
          <a:p>
            <a:r>
              <a:rPr lang="en-US" sz="2800" dirty="0" smtClean="0"/>
              <a:t>Upcoming teleconferences</a:t>
            </a:r>
          </a:p>
          <a:p>
            <a:r>
              <a:rPr lang="en-US" sz="2800" dirty="0" smtClean="0"/>
              <a:t>Can purchase audio </a:t>
            </a:r>
            <a:r>
              <a:rPr lang="en-US" sz="2800" dirty="0" err="1" smtClean="0"/>
              <a:t>dvd</a:t>
            </a:r>
            <a:r>
              <a:rPr lang="en-US" sz="2800" dirty="0" smtClean="0"/>
              <a:t> of proceedings &amp; access materials &amp; handouts online</a:t>
            </a:r>
          </a:p>
          <a:p>
            <a:r>
              <a:rPr lang="en-US" sz="2800" dirty="0" smtClean="0"/>
              <a:t>Westin Hotel - between Boulder &amp; Denver</a:t>
            </a:r>
          </a:p>
          <a:p>
            <a:r>
              <a:rPr lang="en-US" sz="2800" dirty="0" smtClean="0"/>
              <a:t>www.colorado.edu/ATconference</a:t>
            </a:r>
            <a:endParaRPr lang="en-US" sz="2800"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http://webdevgroupcu.org</a:t>
            </a:r>
            <a:endParaRPr lang="en-US" dirty="0"/>
          </a:p>
        </p:txBody>
      </p:sp>
      <p:sp>
        <p:nvSpPr>
          <p:cNvPr id="3" name="Subtitle 2"/>
          <p:cNvSpPr>
            <a:spLocks noGrp="1"/>
          </p:cNvSpPr>
          <p:nvPr>
            <p:ph type="subTitle" sz="quarter" idx="1"/>
          </p:nvPr>
        </p:nvSpPr>
        <p:spPr/>
        <p:txBody>
          <a:bodyPr/>
          <a:lstStyle/>
          <a:p>
            <a:r>
              <a:rPr lang="en-US" dirty="0" smtClean="0">
                <a:hlinkClick r:id="rId2"/>
              </a:rPr>
              <a:t>http://</a:t>
            </a:r>
            <a:r>
              <a:rPr lang="en-US" dirty="0" smtClean="0">
                <a:hlinkClick r:id="rId2"/>
              </a:rPr>
              <a:t>webdevgroupcu.org/ahg-csun/</a:t>
            </a:r>
            <a:endParaRPr lang="en-US"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143000"/>
          </a:xfrm>
        </p:spPr>
        <p:txBody>
          <a:bodyPr/>
          <a:lstStyle/>
          <a:p>
            <a:pPr eaLnBrk="1" hangingPunct="1">
              <a:defRPr/>
            </a:pPr>
            <a:r>
              <a:rPr lang="en-US" dirty="0" smtClean="0"/>
              <a:t>Definitions &amp; Historic Context</a:t>
            </a:r>
            <a:br>
              <a:rPr lang="en-US" dirty="0" smtClean="0"/>
            </a:br>
            <a:r>
              <a:rPr lang="en-US" dirty="0" smtClean="0"/>
              <a:t> </a:t>
            </a:r>
            <a:r>
              <a:rPr lang="en-US" sz="3200" u="sng" dirty="0" smtClean="0">
                <a:solidFill>
                  <a:srgbClr val="FFFF00"/>
                </a:solidFill>
              </a:rPr>
              <a:t>The Web Standards Project (</a:t>
            </a:r>
            <a:r>
              <a:rPr lang="en-US" sz="3200" u="sng" dirty="0" err="1" smtClean="0">
                <a:solidFill>
                  <a:srgbClr val="FFFF00"/>
                </a:solidFill>
              </a:rPr>
              <a:t>WaSP</a:t>
            </a:r>
            <a:r>
              <a:rPr lang="en-US" sz="3200" u="sng" dirty="0" smtClean="0">
                <a:solidFill>
                  <a:srgbClr val="FFFF00"/>
                </a:solidFill>
              </a:rPr>
              <a:t>)</a:t>
            </a:r>
            <a:r>
              <a:rPr lang="en-US" sz="3200" dirty="0" smtClean="0">
                <a:solidFill>
                  <a:srgbClr val="FFFF00"/>
                </a:solidFill>
              </a:rPr>
              <a:t> </a:t>
            </a:r>
            <a:endParaRPr lang="en-US" i="1" dirty="0" smtClean="0">
              <a:solidFill>
                <a:srgbClr val="FFFF00"/>
              </a:solidFill>
            </a:endParaRPr>
          </a:p>
        </p:txBody>
      </p:sp>
      <p:sp>
        <p:nvSpPr>
          <p:cNvPr id="5" name="Content Placeholder 4"/>
          <p:cNvSpPr>
            <a:spLocks noGrp="1"/>
          </p:cNvSpPr>
          <p:nvPr>
            <p:ph idx="1"/>
          </p:nvPr>
        </p:nvSpPr>
        <p:spPr>
          <a:xfrm>
            <a:off x="457200" y="1828800"/>
            <a:ext cx="8229600" cy="4114800"/>
          </a:xfrm>
        </p:spPr>
        <p:txBody>
          <a:bodyPr/>
          <a:lstStyle/>
          <a:p>
            <a:r>
              <a:rPr lang="en-US" dirty="0" smtClean="0"/>
              <a:t>What, Why, </a:t>
            </a:r>
            <a:r>
              <a:rPr lang="en-US" dirty="0" smtClean="0">
                <a:solidFill>
                  <a:srgbClr val="FF0000"/>
                </a:solidFill>
              </a:rPr>
              <a:t>Who</a:t>
            </a:r>
            <a:r>
              <a:rPr lang="en-US" dirty="0" smtClean="0"/>
              <a:t> are Web Standards?</a:t>
            </a:r>
          </a:p>
          <a:p>
            <a:pPr lvl="1"/>
            <a:r>
              <a:rPr lang="en-US" dirty="0" smtClean="0"/>
              <a:t>Web Standards Project - founded in 1998</a:t>
            </a:r>
          </a:p>
          <a:p>
            <a:pPr lvl="1"/>
            <a:r>
              <a:rPr lang="en-US" dirty="0" smtClean="0"/>
              <a:t>reduce the cost and complexity of development</a:t>
            </a:r>
          </a:p>
          <a:p>
            <a:pPr lvl="1"/>
            <a:r>
              <a:rPr lang="en-US" dirty="0" smtClean="0"/>
              <a:t>increasing the accessibility </a:t>
            </a:r>
          </a:p>
          <a:p>
            <a:pPr lvl="1"/>
            <a:r>
              <a:rPr lang="en-US" dirty="0" smtClean="0"/>
              <a:t>and long-term viability of any site published on the Web.</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Definitions &amp; Historic Context</a:t>
            </a:r>
            <a:br>
              <a:rPr lang="en-US" dirty="0" smtClean="0"/>
            </a:br>
            <a:r>
              <a:rPr lang="en-US" dirty="0" smtClean="0"/>
              <a:t> </a:t>
            </a:r>
            <a:r>
              <a:rPr lang="en-US" sz="3200" dirty="0" smtClean="0">
                <a:solidFill>
                  <a:srgbClr val="FFFF00"/>
                </a:solidFill>
              </a:rPr>
              <a:t>The Web Standards Project (</a:t>
            </a:r>
            <a:r>
              <a:rPr lang="en-US" sz="3200" dirty="0" err="1" smtClean="0">
                <a:solidFill>
                  <a:srgbClr val="FFFF00"/>
                </a:solidFill>
              </a:rPr>
              <a:t>WaSP</a:t>
            </a:r>
            <a:r>
              <a:rPr lang="en-US" sz="3200" dirty="0" smtClean="0">
                <a:solidFill>
                  <a:srgbClr val="FFFF00"/>
                </a:solidFill>
              </a:rPr>
              <a:t>) </a:t>
            </a:r>
            <a:endParaRPr lang="en-US" i="1" dirty="0" smtClean="0">
              <a:solidFill>
                <a:srgbClr val="FFFF00"/>
              </a:solidFill>
            </a:endParaRPr>
          </a:p>
        </p:txBody>
      </p:sp>
      <p:sp>
        <p:nvSpPr>
          <p:cNvPr id="5" name="Content Placeholder 4"/>
          <p:cNvSpPr>
            <a:spLocks noGrp="1"/>
          </p:cNvSpPr>
          <p:nvPr>
            <p:ph sz="half" idx="1"/>
          </p:nvPr>
        </p:nvSpPr>
        <p:spPr/>
        <p:txBody>
          <a:bodyPr/>
          <a:lstStyle/>
          <a:p>
            <a:r>
              <a:rPr lang="en-US" sz="4000" dirty="0" smtClean="0"/>
              <a:t>The </a:t>
            </a:r>
            <a:r>
              <a:rPr lang="en-US" sz="4000" dirty="0" smtClean="0">
                <a:solidFill>
                  <a:srgbClr val="FF0000"/>
                </a:solidFill>
              </a:rPr>
              <a:t>Why</a:t>
            </a:r>
          </a:p>
          <a:p>
            <a:pPr lvl="1"/>
            <a:r>
              <a:rPr lang="en-US" sz="3600" dirty="0" smtClean="0"/>
              <a:t>The Way we Were – 1989</a:t>
            </a:r>
          </a:p>
          <a:p>
            <a:pPr lvl="2"/>
            <a:r>
              <a:rPr lang="en-US" sz="3200" dirty="0" smtClean="0"/>
              <a:t>No standards</a:t>
            </a:r>
          </a:p>
          <a:p>
            <a:pPr lvl="2"/>
            <a:r>
              <a:rPr lang="en-US" sz="3200" dirty="0" smtClean="0"/>
              <a:t>Browser wars</a:t>
            </a:r>
          </a:p>
          <a:p>
            <a:pPr lvl="2"/>
            <a:r>
              <a:rPr lang="en-US" sz="3200" dirty="0" smtClean="0"/>
              <a:t>Code forking</a:t>
            </a:r>
          </a:p>
        </p:txBody>
      </p:sp>
      <p:pic>
        <p:nvPicPr>
          <p:cNvPr id="7" name="Content Placeholder 6" descr="the way we were.jpg"/>
          <p:cNvPicPr>
            <a:picLocks noGrp="1" noChangeAspect="1"/>
          </p:cNvPicPr>
          <p:nvPr>
            <p:ph sz="half" idx="2"/>
          </p:nvPr>
        </p:nvPicPr>
        <p:blipFill>
          <a:blip r:embed="rId3" cstate="print"/>
          <a:stretch>
            <a:fillRect/>
          </a:stretch>
        </p:blipFill>
        <p:spPr>
          <a:xfrm>
            <a:off x="5029200" y="2652502"/>
            <a:ext cx="3073695" cy="3063022"/>
          </a:xfr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t>Web Standards / Universal Design – </a:t>
            </a:r>
            <a:r>
              <a:rPr lang="en-US" sz="3600" dirty="0" smtClean="0">
                <a:solidFill>
                  <a:srgbClr val="FFFF00"/>
                </a:solidFill>
              </a:rPr>
              <a:t>Definitions</a:t>
            </a:r>
            <a:endParaRPr lang="en-US" sz="3600" dirty="0">
              <a:solidFill>
                <a:srgbClr val="FFFF00"/>
              </a:solidFill>
            </a:endParaRPr>
          </a:p>
        </p:txBody>
      </p:sp>
      <p:sp>
        <p:nvSpPr>
          <p:cNvPr id="3" name="Text Placeholder 2"/>
          <p:cNvSpPr>
            <a:spLocks noGrp="1"/>
          </p:cNvSpPr>
          <p:nvPr>
            <p:ph idx="1"/>
          </p:nvPr>
        </p:nvSpPr>
        <p:spPr/>
        <p:txBody>
          <a:bodyPr/>
          <a:lstStyle/>
          <a:p>
            <a:r>
              <a:rPr lang="en-US" dirty="0" smtClean="0"/>
              <a:t>Using Web Standards &amp; Universal Design as foundation of course</a:t>
            </a:r>
          </a:p>
          <a:p>
            <a:pPr>
              <a:buNone/>
            </a:pPr>
            <a:endParaRPr lang="en-US" dirty="0" smtClean="0"/>
          </a:p>
          <a:p>
            <a:pPr lvl="1"/>
            <a:r>
              <a:rPr lang="en-US" dirty="0" smtClean="0"/>
              <a:t>Web Standards – semantic (x)HTML markup, CSS layout, the separating of content from layout &amp; formatting – produces the following positive outcomes</a:t>
            </a:r>
          </a:p>
          <a:p>
            <a:pPr lvl="2"/>
            <a:r>
              <a:rPr lang="en-US" dirty="0" smtClean="0"/>
              <a:t>Third component: Scripting – </a:t>
            </a:r>
            <a:r>
              <a:rPr lang="en-US" dirty="0" err="1" smtClean="0"/>
              <a:t>Javascript</a:t>
            </a:r>
            <a:r>
              <a:rPr lang="en-US" dirty="0" smtClean="0"/>
              <a:t> &amp; DOM</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371600"/>
          </a:xfrm>
        </p:spPr>
        <p:txBody>
          <a:bodyPr/>
          <a:lstStyle/>
          <a:p>
            <a:r>
              <a:rPr lang="en-US" sz="3600" dirty="0" smtClean="0"/>
              <a:t>The Semantic Web – </a:t>
            </a:r>
            <a:r>
              <a:rPr lang="en-US" sz="3600" dirty="0" smtClean="0">
                <a:solidFill>
                  <a:srgbClr val="FFFF00"/>
                </a:solidFill>
              </a:rPr>
              <a:t>Definitions</a:t>
            </a:r>
            <a:endParaRPr lang="en-US" sz="3600" dirty="0">
              <a:solidFill>
                <a:srgbClr val="FFFF00"/>
              </a:solidFill>
            </a:endParaRPr>
          </a:p>
        </p:txBody>
      </p:sp>
      <p:sp>
        <p:nvSpPr>
          <p:cNvPr id="3" name="Text Placeholder 2"/>
          <p:cNvSpPr>
            <a:spLocks noGrp="1"/>
          </p:cNvSpPr>
          <p:nvPr>
            <p:ph idx="1"/>
          </p:nvPr>
        </p:nvSpPr>
        <p:spPr>
          <a:xfrm>
            <a:off x="457200" y="1447800"/>
            <a:ext cx="8229600" cy="4114800"/>
          </a:xfrm>
        </p:spPr>
        <p:txBody>
          <a:bodyPr/>
          <a:lstStyle/>
          <a:p>
            <a:r>
              <a:rPr lang="en-US" sz="2400" dirty="0" smtClean="0"/>
              <a:t>Semantics (from Greek </a:t>
            </a:r>
            <a:r>
              <a:rPr lang="en-US" sz="2400" dirty="0" err="1" smtClean="0"/>
              <a:t>sēmantiká</a:t>
            </a:r>
            <a:r>
              <a:rPr lang="en-US" sz="2400" dirty="0" smtClean="0"/>
              <a:t>, neuter plural of </a:t>
            </a:r>
            <a:r>
              <a:rPr lang="en-US" sz="2400" dirty="0" err="1" smtClean="0"/>
              <a:t>sēmantikós</a:t>
            </a:r>
            <a:r>
              <a:rPr lang="en-US" sz="2400" dirty="0" smtClean="0"/>
              <a:t> - signifier)[1][2] is the study of meaning. It focuses on the relation between signifiers, such as words, phrases, signs and symbols, and what they stand for, their denotata.</a:t>
            </a:r>
            <a:r>
              <a:rPr lang="en-US" sz="2400" baseline="30000" dirty="0" smtClean="0"/>
              <a:t>1</a:t>
            </a:r>
          </a:p>
          <a:p>
            <a:endParaRPr lang="en-US" sz="2400" dirty="0" smtClean="0"/>
          </a:p>
          <a:p>
            <a:r>
              <a:rPr lang="en-US" sz="2400" dirty="0" smtClean="0"/>
              <a:t>The Semantic Web describes the </a:t>
            </a:r>
            <a:r>
              <a:rPr lang="en-US" sz="2400" b="1" dirty="0" smtClean="0"/>
              <a:t>relationships between things</a:t>
            </a:r>
            <a:r>
              <a:rPr lang="en-US" sz="2400" dirty="0" smtClean="0"/>
              <a:t> (like A is a part of B and Y is a member of  Z) and the </a:t>
            </a:r>
            <a:r>
              <a:rPr lang="en-US" sz="2400" b="1" dirty="0" smtClean="0"/>
              <a:t>properties of things</a:t>
            </a:r>
            <a:r>
              <a:rPr lang="en-US" sz="2400" dirty="0" smtClean="0"/>
              <a:t> (like size, weight, age, and price)2</a:t>
            </a:r>
          </a:p>
        </p:txBody>
      </p:sp>
      <p:sp>
        <p:nvSpPr>
          <p:cNvPr id="4" name="TextBox 3"/>
          <p:cNvSpPr txBox="1"/>
          <p:nvPr/>
        </p:nvSpPr>
        <p:spPr>
          <a:xfrm>
            <a:off x="685800" y="5715000"/>
            <a:ext cx="8001000" cy="769441"/>
          </a:xfrm>
          <a:prstGeom prst="rect">
            <a:avLst/>
          </a:prstGeom>
          <a:noFill/>
        </p:spPr>
        <p:txBody>
          <a:bodyPr wrap="square" rtlCol="0">
            <a:spAutoFit/>
          </a:bodyPr>
          <a:lstStyle/>
          <a:p>
            <a:pPr>
              <a:buNone/>
            </a:pPr>
            <a:r>
              <a:rPr lang="en-US" sz="2000" i="0" dirty="0" smtClean="0"/>
              <a:t>1 Wikipedia </a:t>
            </a:r>
            <a:r>
              <a:rPr lang="en-US" sz="2000" i="0" dirty="0" smtClean="0">
                <a:hlinkClick r:id="rId3"/>
              </a:rPr>
              <a:t>http://en.wikipedia.org/wiki/Semantics</a:t>
            </a:r>
            <a:endParaRPr lang="en-US" sz="2000" i="0" dirty="0" smtClean="0"/>
          </a:p>
          <a:p>
            <a:pPr>
              <a:buNone/>
            </a:pPr>
            <a:r>
              <a:rPr lang="en-US" sz="2000" i="0" dirty="0" smtClean="0"/>
              <a:t>2 </a:t>
            </a:r>
            <a:r>
              <a:rPr lang="en-US" sz="2000" i="0" dirty="0" smtClean="0">
                <a:hlinkClick r:id="rId4"/>
              </a:rPr>
              <a:t>http://www.w3schools.com/web/web_semantic.asp</a:t>
            </a:r>
            <a:endParaRPr lang="en-US" sz="2000" i="0"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t>The Benefits of Web Standards</a:t>
            </a:r>
            <a:endParaRPr lang="en-US" sz="3600" dirty="0"/>
          </a:p>
        </p:txBody>
      </p:sp>
      <p:sp>
        <p:nvSpPr>
          <p:cNvPr id="3" name="Text Placeholder 2"/>
          <p:cNvSpPr>
            <a:spLocks noGrp="1"/>
          </p:cNvSpPr>
          <p:nvPr>
            <p:ph idx="1"/>
          </p:nvPr>
        </p:nvSpPr>
        <p:spPr/>
        <p:txBody>
          <a:bodyPr/>
          <a:lstStyle/>
          <a:p>
            <a:pPr lvl="1"/>
            <a:r>
              <a:rPr lang="en-US" sz="2400" dirty="0" smtClean="0"/>
              <a:t>Makes it easier for people &amp; search engines to find your content – (including AT users)</a:t>
            </a:r>
          </a:p>
          <a:p>
            <a:pPr lvl="1"/>
            <a:r>
              <a:rPr lang="en-US" sz="2400" dirty="0" smtClean="0"/>
              <a:t>Separating structure and behavior makes your site easier and less expensive to develop &amp; test. (And much easier to update).</a:t>
            </a:r>
          </a:p>
          <a:p>
            <a:pPr lvl="1"/>
            <a:r>
              <a:rPr lang="en-US" sz="2400" dirty="0" smtClean="0"/>
              <a:t>Makes your site lighter (smaller file size)</a:t>
            </a:r>
          </a:p>
          <a:p>
            <a:pPr lvl="1"/>
            <a:r>
              <a:rPr lang="en-US" sz="2400" dirty="0" smtClean="0"/>
              <a:t>Semantic markup makes your site more accessible to different kinds of browsers and devices, incl. mobile devices and AT</a:t>
            </a:r>
          </a:p>
          <a:p>
            <a:pPr lvl="1"/>
            <a:r>
              <a:rPr lang="en-US" sz="2400" dirty="0" smtClean="0"/>
              <a:t>Designing with standards in ensures that your site is forward compatible. </a:t>
            </a:r>
          </a:p>
          <a:p>
            <a:pPr lvl="1"/>
            <a:endParaRPr lang="en-US" dirty="0" smtClean="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Universal Design for Digital Media</a:t>
            </a:r>
          </a:p>
        </p:txBody>
      </p:sp>
      <p:sp>
        <p:nvSpPr>
          <p:cNvPr id="6" name="Text Placeholder 5"/>
          <p:cNvSpPr>
            <a:spLocks noGrp="1"/>
          </p:cNvSpPr>
          <p:nvPr>
            <p:ph type="body" sz="half" idx="1"/>
          </p:nvPr>
        </p:nvSpPr>
        <p:spPr>
          <a:xfrm>
            <a:off x="457200" y="2209800"/>
            <a:ext cx="7924800" cy="4114800"/>
          </a:xfrm>
        </p:spPr>
        <p:txBody>
          <a:bodyPr/>
          <a:lstStyle/>
          <a:p>
            <a:pPr>
              <a:defRPr/>
            </a:pPr>
            <a:r>
              <a:rPr lang="en-US" b="1" dirty="0" smtClean="0"/>
              <a:t>What is Universal Design?</a:t>
            </a:r>
          </a:p>
          <a:p>
            <a:pPr lvl="1">
              <a:defRPr/>
            </a:pPr>
            <a:r>
              <a:rPr lang="en-US" dirty="0" smtClean="0"/>
              <a:t>Universal design is the design of products and environments to be usable by all people, to the greatest extent possible, without the need for adaptation or specialized design – Ron Mace, Architect</a:t>
            </a:r>
          </a:p>
          <a:p>
            <a:pPr>
              <a:defRPr/>
            </a:pPr>
            <a:endParaRPr lang="en-US"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Tahom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5570</TotalTime>
  <Words>2666</Words>
  <Application>Microsoft Office PowerPoint</Application>
  <PresentationFormat>On-screen Show (4:3)</PresentationFormat>
  <Paragraphs>313</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Textured</vt:lpstr>
      <vt:lpstr>A Web Standards &amp; UD Approach to Access </vt:lpstr>
      <vt:lpstr>Today’s Outline</vt:lpstr>
      <vt:lpstr>http://webdevgroupcu.org</vt:lpstr>
      <vt:lpstr>Definitions &amp; Historic Context  The Web Standards Project (WaSP) </vt:lpstr>
      <vt:lpstr>Definitions &amp; Historic Context  The Web Standards Project (WaSP) </vt:lpstr>
      <vt:lpstr>Web Standards / Universal Design – Definitions</vt:lpstr>
      <vt:lpstr>The Semantic Web – Definitions</vt:lpstr>
      <vt:lpstr>The Benefits of Web Standards</vt:lpstr>
      <vt:lpstr>Universal Design for Digital Media</vt:lpstr>
      <vt:lpstr>Universal Design for Digital Media</vt:lpstr>
      <vt:lpstr>Universal Design vs. Web Standards vs. Accessibility</vt:lpstr>
      <vt:lpstr>Universal Design vs. Web Standards vs. Accessibility</vt:lpstr>
      <vt:lpstr>An Overview of Web Standard Particulars</vt:lpstr>
      <vt:lpstr>Web Standard Particulars</vt:lpstr>
      <vt:lpstr>Web Standard Particulars</vt:lpstr>
      <vt:lpstr>Web Standard Particulars</vt:lpstr>
      <vt:lpstr>Clear &amp; Consistent Navigation</vt:lpstr>
      <vt:lpstr>Demonstration</vt:lpstr>
      <vt:lpstr>Advantages of Universal Design Approach</vt:lpstr>
      <vt:lpstr>Zeldman – “the blind billionaire”</vt:lpstr>
      <vt:lpstr>Curriculum Materials </vt:lpstr>
      <vt:lpstr>Implementing this approach on the UCB Campus</vt:lpstr>
      <vt:lpstr>Evaluation &amp; Remediation Tools</vt:lpstr>
      <vt:lpstr>More Evaluation &amp; Remediation Tools &amp; Resources</vt:lpstr>
      <vt:lpstr>Other Curriculum Resources</vt:lpstr>
      <vt:lpstr>Other Curriculum Resources</vt:lpstr>
      <vt:lpstr>Other Resources</vt:lpstr>
      <vt:lpstr>Accessing Higher Ground Conference</vt:lpstr>
    </vt:vector>
  </TitlesOfParts>
  <Company>University of Denver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Girolamo Savonarola</dc:title>
  <dc:creator>AHSS</dc:creator>
  <cp:lastModifiedBy>Howard</cp:lastModifiedBy>
  <cp:revision>143</cp:revision>
  <dcterms:created xsi:type="dcterms:W3CDTF">2004-10-25T20:05:28Z</dcterms:created>
  <dcterms:modified xsi:type="dcterms:W3CDTF">2012-03-01T20:19:37Z</dcterms:modified>
</cp:coreProperties>
</file>