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299" r:id="rId2"/>
    <p:sldId id="318" r:id="rId3"/>
    <p:sldId id="298" r:id="rId4"/>
    <p:sldId id="324" r:id="rId5"/>
    <p:sldId id="330" r:id="rId6"/>
    <p:sldId id="341" r:id="rId7"/>
    <p:sldId id="331" r:id="rId8"/>
    <p:sldId id="320" r:id="rId9"/>
    <p:sldId id="328" r:id="rId10"/>
    <p:sldId id="329" r:id="rId11"/>
    <p:sldId id="333" r:id="rId12"/>
    <p:sldId id="314" r:id="rId13"/>
    <p:sldId id="334" r:id="rId14"/>
    <p:sldId id="335" r:id="rId15"/>
    <p:sldId id="336" r:id="rId16"/>
    <p:sldId id="339" r:id="rId17"/>
    <p:sldId id="342" r:id="rId18"/>
    <p:sldId id="316" r:id="rId19"/>
    <p:sldId id="264" r:id="rId20"/>
    <p:sldId id="308" r:id="rId21"/>
    <p:sldId id="340" r:id="rId22"/>
    <p:sldId id="343" r:id="rId23"/>
    <p:sldId id="344" r:id="rId24"/>
    <p:sldId id="345" r:id="rId25"/>
    <p:sldId id="346" r:id="rId26"/>
    <p:sldId id="347" r:id="rId27"/>
    <p:sldId id="313" r:id="rId28"/>
  </p:sldIdLst>
  <p:sldSz cx="9144000" cy="6858000" type="screen4x3"/>
  <p:notesSz cx="7077075" cy="9363075"/>
  <p:defaultTextStyle>
    <a:defPPr>
      <a:defRPr lang="en-US"/>
    </a:defPPr>
    <a:lvl1pPr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5pPr>
    <a:lvl6pPr marL="2286000" algn="l" defTabSz="914400" rtl="0" eaLnBrk="1" latinLnBrk="0" hangingPunct="1">
      <a:defRPr sz="2800" i="1" kern="1200">
        <a:solidFill>
          <a:schemeClr val="tx1"/>
        </a:solidFill>
        <a:latin typeface="Tahoma" charset="0"/>
        <a:ea typeface="+mn-ea"/>
        <a:cs typeface="+mn-cs"/>
      </a:defRPr>
    </a:lvl6pPr>
    <a:lvl7pPr marL="2743200" algn="l" defTabSz="914400" rtl="0" eaLnBrk="1" latinLnBrk="0" hangingPunct="1">
      <a:defRPr sz="2800" i="1" kern="1200">
        <a:solidFill>
          <a:schemeClr val="tx1"/>
        </a:solidFill>
        <a:latin typeface="Tahoma" charset="0"/>
        <a:ea typeface="+mn-ea"/>
        <a:cs typeface="+mn-cs"/>
      </a:defRPr>
    </a:lvl7pPr>
    <a:lvl8pPr marL="3200400" algn="l" defTabSz="914400" rtl="0" eaLnBrk="1" latinLnBrk="0" hangingPunct="1">
      <a:defRPr sz="2800" i="1" kern="1200">
        <a:solidFill>
          <a:schemeClr val="tx1"/>
        </a:solidFill>
        <a:latin typeface="Tahoma" charset="0"/>
        <a:ea typeface="+mn-ea"/>
        <a:cs typeface="+mn-cs"/>
      </a:defRPr>
    </a:lvl8pPr>
    <a:lvl9pPr marL="3657600" algn="l" defTabSz="914400" rtl="0" eaLnBrk="1" latinLnBrk="0" hangingPunct="1">
      <a:defRPr sz="2800" i="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90"/>
      </p:cViewPr>
      <p:guideLst>
        <p:guide orient="horz" pos="2160"/>
        <p:guide pos="2880"/>
      </p:guideLst>
    </p:cSldViewPr>
  </p:slideViewPr>
  <p:notesTextViewPr>
    <p:cViewPr>
      <p:scale>
        <a:sx n="100" d="100"/>
        <a:sy n="100" d="100"/>
      </p:scale>
      <p:origin x="0" y="954"/>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68313"/>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4008438" y="1"/>
            <a:ext cx="3067050" cy="468313"/>
          </a:xfrm>
          <a:prstGeom prst="rect">
            <a:avLst/>
          </a:prstGeom>
        </p:spPr>
        <p:txBody>
          <a:bodyPr vert="horz" lIns="91425" tIns="45712" rIns="91425" bIns="45712" rtlCol="0"/>
          <a:lstStyle>
            <a:lvl1pPr algn="r">
              <a:defRPr sz="1200"/>
            </a:lvl1pPr>
          </a:lstStyle>
          <a:p>
            <a:fld id="{010E4587-4C34-46C6-8842-99CDEFD7FFB6}" type="datetimeFigureOut">
              <a:rPr lang="en-US" smtClean="0"/>
              <a:pPr/>
              <a:t>1/28/2012</a:t>
            </a:fld>
            <a:endParaRPr lang="en-US"/>
          </a:p>
        </p:txBody>
      </p:sp>
      <p:sp>
        <p:nvSpPr>
          <p:cNvPr id="4" name="Footer Placeholder 3"/>
          <p:cNvSpPr>
            <a:spLocks noGrp="1"/>
          </p:cNvSpPr>
          <p:nvPr>
            <p:ph type="ftr" sz="quarter" idx="2"/>
          </p:nvPr>
        </p:nvSpPr>
        <p:spPr>
          <a:xfrm>
            <a:off x="1" y="8893176"/>
            <a:ext cx="3067050" cy="468313"/>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6"/>
            <a:ext cx="3067050" cy="468313"/>
          </a:xfrm>
          <a:prstGeom prst="rect">
            <a:avLst/>
          </a:prstGeom>
        </p:spPr>
        <p:txBody>
          <a:bodyPr vert="horz" lIns="91425" tIns="45712" rIns="91425" bIns="45712" rtlCol="0" anchor="b"/>
          <a:lstStyle>
            <a:lvl1pPr algn="r">
              <a:defRPr sz="1200"/>
            </a:lvl1pPr>
          </a:lstStyle>
          <a:p>
            <a:fld id="{95F63AA8-3041-4915-BF5F-EAD6B3D2E50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0"/>
            <a:ext cx="3066733" cy="46815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5" name="Rectangle 3"/>
          <p:cNvSpPr>
            <a:spLocks noGrp="1" noChangeArrowheads="1"/>
          </p:cNvSpPr>
          <p:nvPr>
            <p:ph type="dt" idx="1"/>
          </p:nvPr>
        </p:nvSpPr>
        <p:spPr bwMode="auto">
          <a:xfrm>
            <a:off x="4008707" y="0"/>
            <a:ext cx="3066733" cy="46815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lvl1pPr algn="r">
              <a:spcBef>
                <a:spcPct val="0"/>
              </a:spcBef>
              <a:buClrTx/>
              <a:buSzTx/>
              <a:buFontTx/>
              <a:buNone/>
              <a:defRPr sz="1200" i="0">
                <a:effectLst/>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2" y="8893296"/>
            <a:ext cx="3066733" cy="468154"/>
          </a:xfrm>
          <a:prstGeom prst="rect">
            <a:avLst/>
          </a:prstGeom>
          <a:noFill/>
          <a:ln w="9525">
            <a:noFill/>
            <a:miter lim="800000"/>
            <a:headEnd/>
            <a:tailEnd/>
          </a:ln>
          <a:effectLst/>
        </p:spPr>
        <p:txBody>
          <a:bodyPr vert="horz" wrap="square" lIns="93906" tIns="46952" rIns="93906" bIns="46952" numCol="1" anchor="b"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4008707" y="8893296"/>
            <a:ext cx="3066733" cy="468154"/>
          </a:xfrm>
          <a:prstGeom prst="rect">
            <a:avLst/>
          </a:prstGeom>
          <a:noFill/>
          <a:ln w="9525">
            <a:noFill/>
            <a:miter lim="800000"/>
            <a:headEnd/>
            <a:tailEnd/>
          </a:ln>
          <a:effectLst/>
        </p:spPr>
        <p:txBody>
          <a:bodyPr vert="horz" wrap="square" lIns="93906" tIns="46952" rIns="93906" bIns="46952" numCol="1" anchor="b" anchorCtr="0" compatLnSpc="1">
            <a:prstTxWarp prst="textNoShape">
              <a:avLst/>
            </a:prstTxWarp>
          </a:bodyPr>
          <a:lstStyle>
            <a:lvl1pPr algn="r">
              <a:spcBef>
                <a:spcPct val="0"/>
              </a:spcBef>
              <a:buClrTx/>
              <a:buSzTx/>
              <a:buFontTx/>
              <a:buNone/>
              <a:defRPr sz="1200" i="0">
                <a:effectLst/>
                <a:latin typeface="Arial" charset="0"/>
              </a:defRPr>
            </a:lvl1pPr>
          </a:lstStyle>
          <a:p>
            <a:pPr>
              <a:defRPr/>
            </a:pPr>
            <a:fld id="{705BAEF9-AFC5-4C92-AF7F-CFC47322F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Dealt</a:t>
            </a:r>
            <a:r>
              <a:rPr lang="en-US" baseline="0" dirty="0" smtClean="0"/>
              <a:t> more with concepts of “accessibility” in past</a:t>
            </a:r>
          </a:p>
          <a:p>
            <a:pPr eaLnBrk="1" hangingPunct="1"/>
            <a:endParaRPr lang="en-US" baseline="0" dirty="0" smtClean="0"/>
          </a:p>
          <a:p>
            <a:pPr eaLnBrk="1" hangingPunct="1"/>
            <a:r>
              <a:rPr lang="en-US" baseline="0" dirty="0" smtClean="0"/>
              <a:t>Changes when I taught a Web Design course with a colleague</a:t>
            </a:r>
          </a:p>
          <a:p>
            <a:pPr eaLnBrk="1" hangingPunct="1"/>
            <a:endParaRPr lang="en-US" baseline="0" dirty="0" smtClean="0"/>
          </a:p>
          <a:p>
            <a:pPr eaLnBrk="1" hangingPunct="1"/>
            <a:r>
              <a:rPr lang="en-US" baseline="0" dirty="0" smtClean="0"/>
              <a:t>Realized benefits of focusing on Web Standards &amp; Universal Design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10</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11</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We might find that accessibility is more a</a:t>
            </a:r>
            <a:r>
              <a:rPr lang="en-US" baseline="0" dirty="0" smtClean="0"/>
              <a:t> part of web standards</a:t>
            </a:r>
          </a:p>
          <a:p>
            <a:pPr eaLnBrk="1" hangingPunct="1"/>
            <a:endParaRPr lang="en-US" baseline="0" dirty="0" smtClean="0"/>
          </a:p>
          <a:p>
            <a:pPr eaLnBrk="1" hangingPunct="1"/>
            <a:r>
              <a:rPr lang="en-US" baseline="0" dirty="0" smtClean="0"/>
              <a:t>Still might be some parts outside of it – such as skip to main content technique.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Not going to go over the specific code – it’s in your handouts</a:t>
            </a:r>
            <a:r>
              <a:rPr lang="en-US" baseline="0" dirty="0" smtClean="0"/>
              <a:t> to look over later or give to your technical people on campus. But the html4 &amp; </a:t>
            </a:r>
            <a:r>
              <a:rPr lang="en-US" baseline="0" dirty="0" err="1" smtClean="0"/>
              <a:t>xhtml</a:t>
            </a:r>
            <a:r>
              <a:rPr lang="en-US" baseline="0" dirty="0" smtClean="0"/>
              <a:t> are both standard-based html specifications. </a:t>
            </a:r>
          </a:p>
          <a:p>
            <a:pPr eaLnBrk="1" hangingPunct="1"/>
            <a:r>
              <a:rPr lang="en-US" baseline="0" dirty="0" smtClean="0"/>
              <a:t>Explain why each is important.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Important to declare a unique</a:t>
            </a:r>
            <a:r>
              <a:rPr lang="en-US" baseline="0" dirty="0" smtClean="0"/>
              <a:t> title for each page on a site. Helps the AT user. Helps SEO.</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If</a:t>
            </a:r>
            <a:r>
              <a:rPr lang="en-US" baseline="0" dirty="0" smtClean="0"/>
              <a:t> you search on a keyword or phrase in </a:t>
            </a:r>
            <a:r>
              <a:rPr lang="en-US" baseline="0" dirty="0" err="1" smtClean="0"/>
              <a:t>google</a:t>
            </a:r>
            <a:r>
              <a:rPr lang="en-US" baseline="0" dirty="0" smtClean="0"/>
              <a:t>, you’ll notice that almost all the top sites have these elements.</a:t>
            </a:r>
          </a:p>
          <a:p>
            <a:pPr eaLnBrk="1" hangingPunct="1"/>
            <a:endParaRPr lang="en-US" baseline="0" dirty="0" smtClean="0"/>
          </a:p>
          <a:p>
            <a:pPr eaLnBrk="1" hangingPunct="1"/>
            <a:r>
              <a:rPr lang="en-US" baseline="0" dirty="0" smtClean="0"/>
              <a:t>It doesn’t mean that you’ll be in the top 10 or top 20 if you do this but you’ll improve your chances.</a:t>
            </a:r>
          </a:p>
          <a:p>
            <a:pPr eaLnBrk="1" hangingPunct="1"/>
            <a:endParaRPr lang="en-US" baseline="0" dirty="0" smtClean="0"/>
          </a:p>
          <a:p>
            <a:pPr eaLnBrk="1" hangingPunct="1"/>
            <a:r>
              <a:rPr lang="en-US" baseline="0" dirty="0" smtClean="0"/>
              <a:t>Also - some browsers add &amp; show the description info when you add the site to your favorites.</a:t>
            </a:r>
          </a:p>
          <a:p>
            <a:pPr eaLnBrk="1" hangingPunct="1"/>
            <a:endParaRPr lang="en-US" baseline="0" dirty="0" smtClean="0"/>
          </a:p>
          <a:p>
            <a:pPr eaLnBrk="1" hangingPunct="1"/>
            <a:r>
              <a:rPr lang="en-US" baseline="0" dirty="0" smtClean="0"/>
              <a:t>Show the example of accessing higher ground in a </a:t>
            </a:r>
            <a:r>
              <a:rPr lang="en-US" baseline="0" dirty="0" err="1" smtClean="0"/>
              <a:t>google</a:t>
            </a:r>
            <a:r>
              <a:rPr lang="en-US" baseline="0" dirty="0" smtClean="0"/>
              <a:t> search. Description doesn’t show up – instead the text on the first page. Show how code is missing (control-U)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You</a:t>
            </a:r>
            <a:r>
              <a:rPr lang="en-US" baseline="0" dirty="0" smtClean="0"/>
              <a:t> would likely have a div, probably more for each section of your page.</a:t>
            </a:r>
          </a:p>
          <a:p>
            <a:pPr eaLnBrk="1" hangingPunct="1"/>
            <a:r>
              <a:rPr lang="en-US" baseline="0" dirty="0" smtClean="0"/>
              <a:t>Example of NY Time page. You would want a header for each area that heads a different section, so each article.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a:t>
            </a:r>
            <a:r>
              <a:rPr lang="en-US" baseline="0" dirty="0" smtClean="0"/>
              <a:t> more a part of UD or usability than Web Standards.</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Web Developer tool bar in Firefox when I do the demo.]</a:t>
            </a:r>
          </a:p>
          <a:p>
            <a:r>
              <a:rPr lang="en-US" dirty="0" smtClean="0"/>
              <a:t>[Show </a:t>
            </a:r>
            <a:r>
              <a:rPr lang="en-US" dirty="0" err="1" smtClean="0"/>
              <a:t>css</a:t>
            </a:r>
            <a:r>
              <a:rPr lang="en-US" baseline="0" dirty="0" smtClean="0"/>
              <a:t> </a:t>
            </a:r>
            <a:r>
              <a:rPr lang="en-US" baseline="0" dirty="0" err="1" smtClean="0"/>
              <a:t>zen</a:t>
            </a:r>
            <a:r>
              <a:rPr lang="en-US" baseline="0" dirty="0" smtClean="0"/>
              <a:t> garden]</a:t>
            </a:r>
            <a:endParaRPr lang="en-US" dirty="0" smtClean="0"/>
          </a:p>
          <a:p>
            <a:r>
              <a:rPr lang="en-US" dirty="0" smtClean="0"/>
              <a:t>Show </a:t>
            </a:r>
            <a:r>
              <a:rPr lang="en-US" dirty="0" smtClean="0"/>
              <a:t>CSS</a:t>
            </a:r>
            <a:r>
              <a:rPr lang="en-US" baseline="0" dirty="0" smtClean="0"/>
              <a:t> Zen Garden</a:t>
            </a:r>
          </a:p>
          <a:p>
            <a:r>
              <a:rPr lang="en-US" baseline="0" dirty="0" smtClean="0"/>
              <a:t>Show how appearance changes in different styles</a:t>
            </a:r>
          </a:p>
          <a:p>
            <a:r>
              <a:rPr lang="en-US" baseline="0" dirty="0" smtClean="0"/>
              <a:t>Show high contrast </a:t>
            </a:r>
            <a:r>
              <a:rPr lang="en-US" baseline="0" dirty="0" err="1" smtClean="0"/>
              <a:t>css</a:t>
            </a:r>
            <a:r>
              <a:rPr lang="en-US" baseline="0" dirty="0" smtClean="0"/>
              <a:t> style in </a:t>
            </a:r>
            <a:r>
              <a:rPr lang="en-US" baseline="0" dirty="0" err="1" smtClean="0"/>
              <a:t>firefox</a:t>
            </a:r>
            <a:endParaRPr lang="en-US" baseline="0" dirty="0" smtClean="0"/>
          </a:p>
          <a:p>
            <a:r>
              <a:rPr lang="en-US" baseline="0" dirty="0" smtClean="0"/>
              <a:t>Show outline feature of web developer toolbar</a:t>
            </a:r>
          </a:p>
          <a:p>
            <a:r>
              <a:rPr lang="en-US" baseline="0" dirty="0" smtClean="0"/>
              <a:t>Show page without styles</a:t>
            </a:r>
          </a:p>
          <a:p>
            <a:pPr>
              <a:buFontTx/>
              <a:buChar char="-"/>
            </a:pPr>
            <a:r>
              <a:rPr lang="en-US" baseline="0" dirty="0" smtClean="0"/>
              <a:t>And show how it also shows </a:t>
            </a:r>
            <a:r>
              <a:rPr lang="en-US" baseline="0" dirty="0" err="1" smtClean="0"/>
              <a:t>css</a:t>
            </a:r>
            <a:r>
              <a:rPr lang="en-US" baseline="0" dirty="0" smtClean="0"/>
              <a:t> errors &amp; java errors</a:t>
            </a:r>
          </a:p>
          <a:p>
            <a:pPr>
              <a:buFontTx/>
              <a:buChar char="-"/>
            </a:pPr>
            <a:endParaRPr lang="en-US" baseline="0" dirty="0" smtClean="0"/>
          </a:p>
          <a:p>
            <a:pPr>
              <a:buFontTx/>
              <a:buChar char="-"/>
            </a:pPr>
            <a:r>
              <a:rPr lang="en-US" baseline="0" dirty="0" smtClean="0"/>
              <a:t>Show how you can turn images off – problem of h2 disappearing – caused by display = none in </a:t>
            </a:r>
            <a:r>
              <a:rPr lang="en-US" baseline="0" dirty="0" err="1" smtClean="0"/>
              <a:t>css</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to disguise your talk about accessibility in order to get campus to listen.</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EAE9A8-1ED3-4EA2-807D-1294AFFCDAAD}"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Theme</a:t>
            </a:r>
            <a:r>
              <a:rPr lang="en-US" baseline="0" dirty="0" smtClean="0"/>
              <a:t> to take to campus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Chisholm</a:t>
            </a:r>
            <a:r>
              <a:rPr lang="en-US" baseline="0" dirty="0" smtClean="0"/>
              <a:t> / May &amp; </a:t>
            </a:r>
            <a:r>
              <a:rPr lang="en-US" baseline="0" dirty="0" err="1" smtClean="0"/>
              <a:t>Zeldman</a:t>
            </a:r>
            <a:r>
              <a:rPr lang="en-US" baseline="0" dirty="0" smtClean="0"/>
              <a:t> foundation of course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Fitjutsu</a:t>
            </a:r>
            <a:r>
              <a:rPr lang="en-US" dirty="0" smtClean="0"/>
              <a:t> – Web </a:t>
            </a:r>
            <a:r>
              <a:rPr lang="en-US" smtClean="0"/>
              <a:t>Accessibility Inspector</a:t>
            </a:r>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handouts page – mention can </a:t>
            </a:r>
            <a:r>
              <a:rPr lang="en-US" smtClean="0"/>
              <a:t>buy audio</a:t>
            </a:r>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A little history.</a:t>
            </a:r>
            <a:endParaRPr lang="en-US" baseline="0" dirty="0" smtClean="0"/>
          </a:p>
          <a:p>
            <a:pPr eaLnBrk="1" hangingPunct="1"/>
            <a:endParaRPr lang="en-US" baseline="0" dirty="0" smtClean="0"/>
          </a:p>
          <a:p>
            <a:pPr eaLnBrk="1" hangingPunct="1"/>
            <a:r>
              <a:rPr lang="en-US" baseline="0" dirty="0" smtClean="0"/>
              <a:t>I’m more interested in showing you how the concepts covered in this course can be used to promote accessibility on other campuses.</a:t>
            </a:r>
          </a:p>
          <a:p>
            <a:pPr eaLnBrk="1" hangingPunct="1"/>
            <a:r>
              <a:rPr lang="en-US" baseline="0" dirty="0" smtClean="0"/>
              <a:t>(Maybe without using the word disability).</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 4.0 – first</a:t>
            </a:r>
            <a:r>
              <a:rPr lang="en-US" baseline="0" dirty="0" smtClean="0"/>
              <a:t> web standard for html</a:t>
            </a:r>
          </a:p>
          <a:p>
            <a:r>
              <a:rPr lang="en-US" baseline="0" dirty="0" err="1" smtClean="0"/>
              <a:t>Xhtml</a:t>
            </a:r>
            <a:r>
              <a:rPr lang="en-US" baseline="0" dirty="0" smtClean="0"/>
              <a:t> 1.0</a:t>
            </a:r>
            <a:endParaRPr lang="en-US" dirty="0" smtClean="0"/>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dirty="0" smtClean="0"/>
              <a:t> to find.</a:t>
            </a:r>
          </a:p>
          <a:p>
            <a:r>
              <a:rPr lang="en-US" dirty="0" smtClean="0"/>
              <a:t>Definition of Semantic on next page.</a:t>
            </a:r>
          </a:p>
          <a:p>
            <a:r>
              <a:rPr lang="en-US" dirty="0" smtClean="0"/>
              <a:t>Semantic is related to structure and information on structure helps the AT user and search engines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 4.0 – first</a:t>
            </a:r>
            <a:r>
              <a:rPr lang="en-US" baseline="0" dirty="0" smtClean="0"/>
              <a:t> web standard for html</a:t>
            </a:r>
          </a:p>
          <a:p>
            <a:r>
              <a:rPr lang="en-US" baseline="0" dirty="0" err="1" smtClean="0"/>
              <a:t>Xhtml</a:t>
            </a:r>
            <a:r>
              <a:rPr lang="en-US" baseline="0" dirty="0" smtClean="0"/>
              <a:t> 1.0</a:t>
            </a:r>
            <a:endParaRPr lang="en-US" dirty="0" smtClean="0"/>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dirty="0" smtClean="0"/>
              <a:t> to find.</a:t>
            </a:r>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“Changing direction a little bit.”</a:t>
            </a:r>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smtClean="0"/>
              <a:t> to find.</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8</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Web Standards is UD</a:t>
            </a:r>
          </a:p>
          <a:p>
            <a:pPr eaLnBrk="1" hangingPunct="1"/>
            <a:r>
              <a:rPr lang="en-US" dirty="0" smtClean="0"/>
              <a:t>Use the example</a:t>
            </a:r>
            <a:r>
              <a:rPr lang="en-US" baseline="0" dirty="0" smtClean="0"/>
              <a:t> of “text-only” page as an example of accessible (for some) but not UD</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9</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These are the general concepts – Web Standards are the specifics, the technical tools and techniques you would use to implement these</a:t>
            </a:r>
            <a:r>
              <a:rPr lang="en-US" baseline="0" dirty="0" smtClean="0"/>
              <a:t> components.</a:t>
            </a:r>
          </a:p>
          <a:p>
            <a:pPr eaLnBrk="1" hangingPunct="1"/>
            <a:r>
              <a:rPr lang="en-US" baseline="0" dirty="0" smtClean="0"/>
              <a:t>Web Standards is a universal design approach.</a:t>
            </a:r>
          </a:p>
          <a:p>
            <a:pPr eaLnBrk="1" hangingPunct="1"/>
            <a:r>
              <a:rPr lang="en-US" baseline="0" dirty="0" smtClean="0"/>
              <a:t>Captioning might be an example of “accessibility” that goes beyond web standards but includes universal design.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09C46B-ADBF-48B0-99A0-736657C8731E}" type="slidenum">
              <a:rPr lang="en-US"/>
              <a:pPr>
                <a:defRPr/>
              </a:pPr>
              <a:t>‹#›</a:t>
            </a:fld>
            <a:endParaRPr 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F761D-1DA4-4117-85CE-5BF52C42653E}"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AF0BD-2D07-4313-BB66-5B6CEAC3F3F8}"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B5B705-E0EA-4704-8E7A-D2BD9CF6FAF4}"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C540A-6A90-4199-8036-39201A700A16}"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B10D30F-4E94-46C1-8AB8-5CC4EBBFD505}"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F1170-B734-4090-B8BB-6CC0539B5AC7}"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9A55D-B69A-487E-85ED-E87A4E5971DE}"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A6A41E-06A3-4389-847F-CAA8BEE6581B}"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52228A-C1D5-44B8-8164-892C21275A07}"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FD6DA8-8702-4D27-A7EF-4AB1A28616BC}"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742302-DC90-4C05-BE2E-317E942FEBC9}"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ECB8B-6215-4435-A5CC-E2E466A4E0F6}"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18CC4-B452-43F8-A0F2-4CFDA910ADA1}"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i="0">
                <a:effectLst>
                  <a:outerShdw blurRad="38100" dist="38100" dir="2700000" algn="tl">
                    <a:srgbClr val="000000"/>
                  </a:outerShdw>
                </a:effectLst>
                <a:latin typeface="Arial" charset="0"/>
              </a:defRPr>
            </a:lvl1pPr>
          </a:lstStyle>
          <a:p>
            <a:pPr>
              <a:defRPr/>
            </a:pPr>
            <a:fld id="{679618B3-6015-426A-A6C5-D6059F59FA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tmplLst>
          <p:tmpl>
            <p:tnLst>
              <p:par>
                <p:cTn presetID="10"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Effect transition="in" filter="fade">
                      <p:cBhvr>
                        <p:cTn dur="2000"/>
                        <p:tgtEl>
                          <p:spTgt spid="614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kramer@colorad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szengarden.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ytimes.com/" TargetMode="External"/><Relationship Id="rId4" Type="http://schemas.openxmlformats.org/officeDocument/2006/relationships/hyperlink" Target="http://www.colorado.edu/ODECE/UDAC/physics%20page-2.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checker.ca/" TargetMode="External"/><Relationship Id="rId2" Type="http://schemas.openxmlformats.org/officeDocument/2006/relationships/hyperlink" Target="https://addons.mozilla.org/en-US/firefox/addon/accessibility-evaluation-tool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xrevisions.com/web-standards/accessibility_testto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olorado.edu/ODECE/UDAC/webcomp2012.html#resourc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listapart.com/articles/the-inclusion-principl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articles.sitepoint.com/article/information-architecture" TargetMode="External"/><Relationship Id="rId5" Type="http://schemas.openxmlformats.org/officeDocument/2006/relationships/hyperlink" Target="http://usability.gov/methods/test_refine/heuristic.html" TargetMode="External"/><Relationship Id="rId4" Type="http://schemas.openxmlformats.org/officeDocument/2006/relationships/hyperlink" Target="http://dev.opera.com/articles/view/1-introduction-to-the-web-standards-cu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sktog.com/basics/firstPrinciple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w3.org/community/webed/wiki/Main_Page" TargetMode="External"/><Relationship Id="rId5" Type="http://schemas.openxmlformats.org/officeDocument/2006/relationships/hyperlink" Target="http://webaim.org/presentations/2010/csun/screenreadersurvey.pdf" TargetMode="External"/><Relationship Id="rId4" Type="http://schemas.openxmlformats.org/officeDocument/2006/relationships/hyperlink" Target="http://wiki.fluidproject.org/display/fluid/Persona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olorado.edu/ODECE/UDAC/webcomp2012.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colorado.edu/ODECE/UDAC/physics%20page-2.htm" TargetMode="External"/><Relationship Id="rId5" Type="http://schemas.openxmlformats.org/officeDocument/2006/relationships/hyperlink" Target="http://www.w3.org/community/webed/wiki/Main_Page" TargetMode="External"/><Relationship Id="rId4" Type="http://schemas.openxmlformats.org/officeDocument/2006/relationships/hyperlink" Target="http://wave.webaim.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eman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3schools.com/web/web_semantic.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762000"/>
            <a:ext cx="7772400" cy="1828800"/>
          </a:xfrm>
        </p:spPr>
        <p:txBody>
          <a:bodyPr/>
          <a:lstStyle/>
          <a:p>
            <a:pPr eaLnBrk="1" hangingPunct="1">
              <a:defRPr/>
            </a:pPr>
            <a:r>
              <a:rPr lang="en-US" b="1" dirty="0" smtClean="0"/>
              <a:t>The Intersection of Web Standards, Universal Design &amp; Accessibility</a:t>
            </a:r>
            <a:endParaRPr lang="en-US" dirty="0" smtClean="0"/>
          </a:p>
        </p:txBody>
      </p:sp>
      <p:sp>
        <p:nvSpPr>
          <p:cNvPr id="6" name="Text Placeholder 5"/>
          <p:cNvSpPr>
            <a:spLocks noGrp="1"/>
          </p:cNvSpPr>
          <p:nvPr>
            <p:ph type="subTitle" sz="quarter" idx="1"/>
          </p:nvPr>
        </p:nvSpPr>
        <p:spPr>
          <a:xfrm>
            <a:off x="1371600" y="3124200"/>
            <a:ext cx="6400800" cy="762000"/>
          </a:xfrm>
        </p:spPr>
        <p:txBody>
          <a:bodyPr/>
          <a:lstStyle/>
          <a:p>
            <a:pPr lvl="0"/>
            <a:endParaRPr lang="en-US" dirty="0"/>
          </a:p>
        </p:txBody>
      </p:sp>
      <p:sp>
        <p:nvSpPr>
          <p:cNvPr id="4" name="TextBox 3"/>
          <p:cNvSpPr txBox="1"/>
          <p:nvPr/>
        </p:nvSpPr>
        <p:spPr>
          <a:xfrm>
            <a:off x="1219200" y="4800600"/>
            <a:ext cx="6781800" cy="1237262"/>
          </a:xfrm>
          <a:prstGeom prst="rect">
            <a:avLst/>
          </a:prstGeom>
          <a:noFill/>
        </p:spPr>
        <p:txBody>
          <a:bodyPr wrap="square" rtlCol="0">
            <a:spAutoFit/>
          </a:bodyPr>
          <a:lstStyle/>
          <a:p>
            <a:pPr algn="ctr">
              <a:buNone/>
            </a:pPr>
            <a:r>
              <a:rPr lang="en-US" sz="2400" i="0" smtClean="0"/>
              <a:t>Howard Kramer</a:t>
            </a:r>
            <a:endParaRPr lang="en-US" sz="2400" i="0" dirty="0" smtClean="0"/>
          </a:p>
          <a:p>
            <a:pPr algn="ctr">
              <a:buNone/>
            </a:pPr>
            <a:r>
              <a:rPr lang="en-US" sz="2400" i="0" dirty="0" smtClean="0"/>
              <a:t>University of Colorado-Boulder</a:t>
            </a:r>
          </a:p>
          <a:p>
            <a:pPr algn="ctr">
              <a:buNone/>
            </a:pPr>
            <a:r>
              <a:rPr lang="en-US" sz="1800" i="0" dirty="0" smtClean="0">
                <a:hlinkClick r:id="rId3"/>
              </a:rPr>
              <a:t>hkramer@colorado.edu</a:t>
            </a:r>
            <a:r>
              <a:rPr lang="en-US" sz="1800" i="0" dirty="0" smtClean="0"/>
              <a:t>, 303-492-8672</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sp>
        <p:nvSpPr>
          <p:cNvPr id="6" name="Text Placeholder 5"/>
          <p:cNvSpPr>
            <a:spLocks noGrp="1"/>
          </p:cNvSpPr>
          <p:nvPr>
            <p:ph type="body" sz="half" idx="1"/>
          </p:nvPr>
        </p:nvSpPr>
        <p:spPr>
          <a:xfrm>
            <a:off x="457200" y="2209800"/>
            <a:ext cx="7924800" cy="4114800"/>
          </a:xfrm>
        </p:spPr>
        <p:txBody>
          <a:bodyPr/>
          <a:lstStyle/>
          <a:p>
            <a:pPr>
              <a:defRPr/>
            </a:pPr>
            <a:endParaRPr lang="en-US" dirty="0"/>
          </a:p>
        </p:txBody>
      </p:sp>
      <p:pic>
        <p:nvPicPr>
          <p:cNvPr id="5" name="Picture 4" descr="3 circles - UD.jpg"/>
          <p:cNvPicPr>
            <a:picLocks noChangeAspect="1"/>
          </p:cNvPicPr>
          <p:nvPr/>
        </p:nvPicPr>
        <p:blipFill>
          <a:blip r:embed="rId3" cstate="print"/>
          <a:stretch>
            <a:fillRect/>
          </a:stretch>
        </p:blipFill>
        <p:spPr>
          <a:xfrm>
            <a:off x="1981200" y="2070100"/>
            <a:ext cx="5029200" cy="478790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pic>
        <p:nvPicPr>
          <p:cNvPr id="8" name="Content Placeholder 7" descr="3 circles - UD- ver2.jpg"/>
          <p:cNvPicPr>
            <a:picLocks noGrp="1" noChangeAspect="1"/>
          </p:cNvPicPr>
          <p:nvPr>
            <p:ph idx="1"/>
          </p:nvPr>
        </p:nvPicPr>
        <p:blipFill>
          <a:blip r:embed="rId3" cstate="print"/>
          <a:stretch>
            <a:fillRect/>
          </a:stretch>
        </p:blipFill>
        <p:spPr>
          <a:xfrm>
            <a:off x="2410911" y="1981200"/>
            <a:ext cx="4322177" cy="4114800"/>
          </a:xfr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An Overview of Web Standard Particulars</a:t>
            </a:r>
            <a:endParaRPr lang="en-US"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proper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a language in the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the primary language of the site in the &lt;head&gt; area</a:t>
            </a:r>
          </a:p>
          <a:p>
            <a:r>
              <a:rPr lang="en-US" sz="2000" dirty="0" smtClean="0">
                <a:solidFill>
                  <a:srgbClr val="FFFF00"/>
                </a:solidFill>
              </a:rPr>
              <a:t>Title your page properly &amp; uniquely</a:t>
            </a:r>
          </a:p>
          <a:p>
            <a:pPr lvl="1"/>
            <a:r>
              <a:rPr lang="en-US" sz="1800" dirty="0" smtClean="0"/>
              <a:t>!DOCTYPE html PUBLIC "-//W3C//DTD HTML 4.01//EN“</a:t>
            </a:r>
            <a:r>
              <a:rPr lang="en-US" sz="1600" dirty="0" smtClean="0"/>
              <a:t> </a:t>
            </a:r>
            <a:r>
              <a:rPr lang="en-US" sz="2000" dirty="0" smtClean="0"/>
              <a:t>       </a:t>
            </a:r>
            <a:r>
              <a:rPr lang="en-US" sz="1800" dirty="0" smtClean="0"/>
              <a:t>"http://www.w3.org/TR/html4/strict.dtd"&gt;</a:t>
            </a:r>
            <a:endParaRPr lang="en-US" sz="2000" dirty="0" smtClean="0"/>
          </a:p>
          <a:p>
            <a:r>
              <a:rPr lang="en-US" sz="2000" dirty="0" smtClean="0"/>
              <a:t>If your document is XHTML, use this: </a:t>
            </a:r>
          </a:p>
          <a:p>
            <a:pPr lvl="1"/>
            <a:r>
              <a:rPr lang="en-US" sz="1800" dirty="0" smtClean="0"/>
              <a:t>&lt;!DOCTYPE html PUBLIC "-//W3C//DTD XHTML 1.0 Strict//EN"</a:t>
            </a:r>
          </a:p>
          <a:p>
            <a:pPr>
              <a:buNone/>
            </a:pPr>
            <a:r>
              <a:rPr lang="en-US" sz="2000" dirty="0" smtClean="0"/>
              <a:t>           "http://www.w3.org/TR/xhtml1/DTD/xhtml1-strict.dtd"&gt;</a:t>
            </a:r>
          </a:p>
          <a:p>
            <a:r>
              <a:rPr lang="en-US" sz="2000" dirty="0" smtClean="0"/>
              <a:t>&lt;head&gt;</a:t>
            </a:r>
          </a:p>
          <a:p>
            <a:pPr lvl="1"/>
            <a:r>
              <a:rPr lang="en-US" sz="1800" dirty="0" smtClean="0"/>
              <a:t>&lt;html </a:t>
            </a:r>
            <a:r>
              <a:rPr lang="en-US" sz="1800" dirty="0" err="1" smtClean="0"/>
              <a:t>lang</a:t>
            </a:r>
            <a:r>
              <a:rPr lang="en-US" sz="1800" dirty="0" smtClean="0"/>
              <a:t>="en-GB"&gt;</a:t>
            </a:r>
          </a:p>
          <a:p>
            <a:pPr lvl="1"/>
            <a:r>
              <a:rPr lang="en-US" sz="1800" dirty="0" smtClean="0"/>
              <a:t>  ...</a:t>
            </a:r>
          </a:p>
          <a:p>
            <a:pPr lvl="1"/>
            <a:r>
              <a:rPr lang="en-US" sz="18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unique title for each page.</a:t>
            </a:r>
          </a:p>
          <a:p>
            <a:r>
              <a:rPr lang="en-US" sz="2000" dirty="0" smtClean="0"/>
              <a:t> </a:t>
            </a:r>
          </a:p>
          <a:p>
            <a:r>
              <a:rPr lang="en-US" sz="2000" dirty="0" smtClean="0"/>
              <a:t>Title example </a:t>
            </a:r>
          </a:p>
          <a:p>
            <a:pPr lvl="1">
              <a:buNone/>
            </a:pPr>
            <a:r>
              <a:rPr lang="en-US" sz="1800" dirty="0" smtClean="0"/>
              <a:t>&lt;!DOCTYPE HTML PUBLIC "-//W3C//DTD HTML 4.01//EN" "http://www.w3.org/TR/html4/strict.dtd"&gt;</a:t>
            </a:r>
          </a:p>
          <a:p>
            <a:pPr lvl="1">
              <a:buNone/>
            </a:pPr>
            <a:r>
              <a:rPr lang="en-US" sz="1800" dirty="0" smtClean="0"/>
              <a:t>&lt;html&gt;</a:t>
            </a:r>
          </a:p>
          <a:p>
            <a:pPr lvl="1">
              <a:buNone/>
            </a:pPr>
            <a:r>
              <a:rPr lang="en-US" sz="1800" dirty="0" smtClean="0"/>
              <a:t>&lt;head&gt;</a:t>
            </a:r>
          </a:p>
          <a:p>
            <a:pPr lvl="1">
              <a:buNone/>
            </a:pPr>
            <a:r>
              <a:rPr lang="en-US" sz="1800" dirty="0" smtClean="0">
                <a:solidFill>
                  <a:schemeClr val="tx2">
                    <a:lumMod val="50000"/>
                  </a:schemeClr>
                </a:solidFill>
              </a:rPr>
              <a:t>&lt;title&gt; ATIA 2012&lt;/title&gt;</a:t>
            </a:r>
          </a:p>
          <a:p>
            <a:pPr lvl="1">
              <a:buNone/>
            </a:pPr>
            <a:r>
              <a:rPr lang="en-US" sz="1800" dirty="0" smtClean="0"/>
              <a:t>&lt;/head&gt;</a:t>
            </a:r>
          </a:p>
          <a:p>
            <a:pPr lvl="1">
              <a:buNone/>
            </a:pPr>
            <a:r>
              <a:rPr lang="en-US" sz="1800" dirty="0" smtClean="0"/>
              <a:t>&lt;body&gt;</a:t>
            </a:r>
          </a:p>
          <a:p>
            <a:pPr lvl="1">
              <a:buNone/>
            </a:pPr>
            <a:r>
              <a:rPr lang="en-US" sz="1800" dirty="0" smtClean="0"/>
              <a:t>&lt;/body&gt;</a:t>
            </a:r>
          </a:p>
          <a:p>
            <a:pPr lvl="1">
              <a:buNone/>
            </a:pPr>
            <a:r>
              <a:rPr lang="en-US" sz="1600" dirty="0" smtClean="0"/>
              <a:t>...</a:t>
            </a:r>
          </a:p>
          <a:p>
            <a:pPr lvl="1">
              <a:buNone/>
            </a:pPr>
            <a:r>
              <a:rPr lang="en-US" sz="20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800" dirty="0" smtClean="0">
                <a:solidFill>
                  <a:srgbClr val="FFFF00"/>
                </a:solidFill>
              </a:rPr>
              <a:t>Use keywords &amp; description elements </a:t>
            </a:r>
            <a:endParaRPr lang="en-US" sz="2000" dirty="0" smtClean="0">
              <a:solidFill>
                <a:srgbClr val="FFFF00"/>
              </a:solidFill>
            </a:endParaRPr>
          </a:p>
          <a:p>
            <a:pPr lvl="1">
              <a:buNone/>
            </a:pPr>
            <a:r>
              <a:rPr lang="en-US" sz="2000" dirty="0" smtClean="0"/>
              <a:t>&lt;head&gt;</a:t>
            </a:r>
          </a:p>
          <a:p>
            <a:pPr lvl="1">
              <a:buNone/>
            </a:pPr>
            <a:r>
              <a:rPr lang="en-US" sz="2000" dirty="0" smtClean="0"/>
              <a:t>  &lt;title&gt;Yahoo! UK &amp; Ireland </a:t>
            </a:r>
            <a:r>
              <a:rPr lang="en-US" sz="2000" dirty="0" err="1" smtClean="0"/>
              <a:t>Eurosport</a:t>
            </a:r>
            <a:r>
              <a:rPr lang="en-US" sz="2000" dirty="0" smtClean="0"/>
              <a:t>—Sports News | Live Scores | Sport&lt;/title&gt;</a:t>
            </a:r>
          </a:p>
          <a:p>
            <a:pPr lvl="1">
              <a:buNone/>
            </a:pPr>
            <a:r>
              <a:rPr lang="en-US" sz="2000" dirty="0" smtClean="0"/>
              <a:t>  &lt;meta name="description" content="Latest sports news and live scores from Yahoo! </a:t>
            </a:r>
            <a:r>
              <a:rPr lang="en-US" sz="2000" dirty="0" err="1" smtClean="0"/>
              <a:t>Eurosport</a:t>
            </a:r>
            <a:r>
              <a:rPr lang="en-US" sz="2000" dirty="0" smtClean="0"/>
              <a:t> UK. Complete sport coverage with Football results, Cricket scores, F1, Golf, Rugby, Tennis and more."&gt;</a:t>
            </a:r>
          </a:p>
          <a:p>
            <a:pPr lvl="1">
              <a:buNone/>
            </a:pPr>
            <a:r>
              <a:rPr lang="en-US" sz="2000" dirty="0" smtClean="0"/>
              <a:t>  &lt;meta name="keywords" content="</a:t>
            </a:r>
            <a:r>
              <a:rPr lang="en-US" sz="2000" dirty="0" err="1" smtClean="0"/>
              <a:t>eurosport,sports,sport,sports</a:t>
            </a:r>
            <a:r>
              <a:rPr lang="en-US" sz="2000" dirty="0" smtClean="0"/>
              <a:t> </a:t>
            </a:r>
            <a:r>
              <a:rPr lang="en-US" sz="2000" dirty="0" err="1" smtClean="0"/>
              <a:t>news,live</a:t>
            </a:r>
            <a:r>
              <a:rPr lang="en-US" sz="2000" dirty="0" smtClean="0"/>
              <a:t> scores,football,cricket,f1,golf,rugby,tennis,uk,yahoo"&gt;</a:t>
            </a:r>
          </a:p>
          <a:p>
            <a:pPr lvl="1">
              <a:buNone/>
            </a:pPr>
            <a:r>
              <a:rPr lang="en-US" sz="2000" dirty="0" smtClean="0"/>
              <a:t>&lt;/head&gt;</a:t>
            </a:r>
            <a:endParaRPr lang="en-US" dirty="0" smtClean="0"/>
          </a:p>
          <a:p>
            <a:endParaRPr lang="en-US" sz="24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800" dirty="0" smtClean="0">
                <a:solidFill>
                  <a:srgbClr val="FFFF00"/>
                </a:solidFill>
              </a:rPr>
              <a:t>Structure your page with Titles, </a:t>
            </a:r>
            <a:r>
              <a:rPr lang="en-US" sz="2800" dirty="0" err="1" smtClean="0">
                <a:solidFill>
                  <a:srgbClr val="FFFF00"/>
                </a:solidFill>
              </a:rPr>
              <a:t>Divs</a:t>
            </a:r>
            <a:r>
              <a:rPr lang="en-US" sz="2800" dirty="0" smtClean="0">
                <a:solidFill>
                  <a:srgbClr val="FFFF00"/>
                </a:solidFill>
              </a:rPr>
              <a:t>, &amp; Lists</a:t>
            </a:r>
            <a:endParaRPr lang="en-US" sz="2000" dirty="0" smtClean="0">
              <a:solidFill>
                <a:srgbClr val="FFFF00"/>
              </a:solidFill>
            </a:endParaRPr>
          </a:p>
          <a:p>
            <a:endParaRPr lang="en-US" sz="2400" dirty="0"/>
          </a:p>
        </p:txBody>
      </p:sp>
      <p:pic>
        <p:nvPicPr>
          <p:cNvPr id="6" name="Picture 5" descr="simple_layout.gif"/>
          <p:cNvPicPr>
            <a:picLocks noChangeAspect="1"/>
          </p:cNvPicPr>
          <p:nvPr/>
        </p:nvPicPr>
        <p:blipFill>
          <a:blip r:embed="rId3" cstate="print"/>
          <a:stretch>
            <a:fillRect/>
          </a:stretch>
        </p:blipFill>
        <p:spPr>
          <a:xfrm>
            <a:off x="1143000" y="2743200"/>
            <a:ext cx="5562600" cy="4005072"/>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&amp; Consistent Navigation</a:t>
            </a:r>
            <a:endParaRPr lang="en-US" dirty="0"/>
          </a:p>
        </p:txBody>
      </p:sp>
      <p:pic>
        <p:nvPicPr>
          <p:cNvPr id="4" name="Content Placeholder 3" descr="devo.gif"/>
          <p:cNvPicPr>
            <a:picLocks noGrp="1" noChangeAspect="1"/>
          </p:cNvPicPr>
          <p:nvPr>
            <p:ph idx="1"/>
          </p:nvPr>
        </p:nvPicPr>
        <p:blipFill>
          <a:blip r:embed="rId3" cstate="print"/>
          <a:stretch>
            <a:fillRect/>
          </a:stretch>
        </p:blipFill>
        <p:spPr>
          <a:xfrm>
            <a:off x="2536963" y="1981200"/>
            <a:ext cx="4070074" cy="4114800"/>
          </a:xfr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idx="1"/>
          </p:nvPr>
        </p:nvSpPr>
        <p:spPr/>
        <p:txBody>
          <a:bodyPr/>
          <a:lstStyle/>
          <a:p>
            <a:r>
              <a:rPr lang="en-US" dirty="0" smtClean="0"/>
              <a:t>CSS Zen Garden</a:t>
            </a:r>
          </a:p>
          <a:p>
            <a:pPr lvl="1"/>
            <a:r>
              <a:rPr lang="en-US" dirty="0" smtClean="0">
                <a:hlinkClick r:id="rId3"/>
              </a:rPr>
              <a:t>http://www.csszengarden.com/</a:t>
            </a:r>
            <a:r>
              <a:rPr lang="en-US" dirty="0" smtClean="0"/>
              <a:t> </a:t>
            </a:r>
          </a:p>
          <a:p>
            <a:r>
              <a:rPr lang="en-US" dirty="0" smtClean="0"/>
              <a:t>CU Physics page</a:t>
            </a:r>
          </a:p>
          <a:p>
            <a:pPr lvl="1"/>
            <a:r>
              <a:rPr lang="en-US" dirty="0" smtClean="0">
                <a:hlinkClick r:id="rId4"/>
              </a:rPr>
              <a:t>http://www.colorado.edu/ODECE/UDAC/physics%20page-2.htm</a:t>
            </a:r>
            <a:endParaRPr lang="en-US" dirty="0" smtClean="0"/>
          </a:p>
          <a:p>
            <a:r>
              <a:rPr lang="en-US" dirty="0" smtClean="0"/>
              <a:t>NY Times</a:t>
            </a:r>
          </a:p>
          <a:p>
            <a:pPr lvl="1"/>
            <a:r>
              <a:rPr lang="en-US" dirty="0" smtClean="0">
                <a:hlinkClick r:id="rId5"/>
              </a:rPr>
              <a:t>www.nytimes.com</a:t>
            </a:r>
            <a:endParaRPr lang="en-US" dirty="0" smtClean="0"/>
          </a:p>
          <a:p>
            <a:r>
              <a:rPr lang="en-US" dirty="0" smtClean="0"/>
              <a:t>Web Developer Toolbar (Firefox </a:t>
            </a:r>
            <a:r>
              <a:rPr lang="en-US" dirty="0" err="1" smtClean="0"/>
              <a:t>addon</a:t>
            </a:r>
            <a:r>
              <a:rPr lang="en-US" dirty="0" smtClean="0"/>
              <a:t>)</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Advantages of Universal Design Approach</a:t>
            </a:r>
            <a:endParaRPr lang="en-US" sz="3600" dirty="0"/>
          </a:p>
        </p:txBody>
      </p:sp>
      <p:pic>
        <p:nvPicPr>
          <p:cNvPr id="5" name="Content Placeholder 4" descr="Dionaea_muscipula_closing_trap_animation.gif"/>
          <p:cNvPicPr>
            <a:picLocks noGrp="1" noChangeAspect="1"/>
          </p:cNvPicPr>
          <p:nvPr>
            <p:ph sz="half" idx="1"/>
          </p:nvPr>
        </p:nvPicPr>
        <p:blipFill>
          <a:blip r:embed="rId3" cstate="print"/>
          <a:stretch>
            <a:fillRect/>
          </a:stretch>
        </p:blipFill>
        <p:spPr>
          <a:xfrm>
            <a:off x="457200" y="2524125"/>
            <a:ext cx="4038600" cy="3028950"/>
          </a:xfrm>
        </p:spPr>
      </p:pic>
      <p:sp>
        <p:nvSpPr>
          <p:cNvPr id="6" name="Content Placeholder 5"/>
          <p:cNvSpPr>
            <a:spLocks noGrp="1"/>
          </p:cNvSpPr>
          <p:nvPr>
            <p:ph sz="half" idx="2"/>
          </p:nvPr>
        </p:nvSpPr>
        <p:spPr/>
        <p:txBody>
          <a:bodyPr/>
          <a:lstStyle/>
          <a:p>
            <a:r>
              <a:rPr lang="en-US" dirty="0" smtClean="0"/>
              <a:t>Campuses, audiences, IT, not always receptive to “disability” approach</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err="1" smtClean="0"/>
              <a:t>Zeldman</a:t>
            </a:r>
            <a:r>
              <a:rPr lang="en-US" dirty="0" smtClean="0"/>
              <a:t> – “the blind billionaire”</a:t>
            </a:r>
          </a:p>
        </p:txBody>
      </p:sp>
      <p:sp>
        <p:nvSpPr>
          <p:cNvPr id="23555" name="Rectangle 3"/>
          <p:cNvSpPr>
            <a:spLocks noGrp="1" noChangeArrowheads="1"/>
          </p:cNvSpPr>
          <p:nvPr>
            <p:ph type="body" sz="half" idx="1"/>
          </p:nvPr>
        </p:nvSpPr>
        <p:spPr/>
        <p:txBody>
          <a:bodyPr/>
          <a:lstStyle/>
          <a:p>
            <a:pPr eaLnBrk="1" hangingPunct="1">
              <a:defRPr/>
            </a:pPr>
            <a:r>
              <a:rPr lang="en-US" sz="2800" dirty="0" smtClean="0"/>
              <a:t>Google and other search engines are, in effect, “blind users.”</a:t>
            </a:r>
          </a:p>
          <a:p>
            <a:pPr lvl="1" eaLnBrk="1" hangingPunct="1">
              <a:defRPr/>
            </a:pPr>
            <a:r>
              <a:rPr lang="en-US" sz="2400" dirty="0" smtClean="0"/>
              <a:t>Structure</a:t>
            </a:r>
          </a:p>
          <a:p>
            <a:pPr lvl="1" eaLnBrk="1" hangingPunct="1">
              <a:defRPr/>
            </a:pPr>
            <a:r>
              <a:rPr lang="en-US" sz="2400" dirty="0" smtClean="0"/>
              <a:t>Text/semantics</a:t>
            </a:r>
          </a:p>
          <a:p>
            <a:pPr lvl="1" eaLnBrk="1" hangingPunct="1">
              <a:buNone/>
              <a:defRPr/>
            </a:pPr>
            <a:endParaRPr lang="en-US" sz="2400" dirty="0" smtClean="0"/>
          </a:p>
        </p:txBody>
      </p:sp>
      <p:pic>
        <p:nvPicPr>
          <p:cNvPr id="17412" name="Picture 4" descr="piagoni"/>
          <p:cNvPicPr>
            <a:picLocks noGrp="1" noChangeAspect="1" noChangeArrowheads="1"/>
          </p:cNvPicPr>
          <p:nvPr>
            <p:ph sz="half" idx="2"/>
          </p:nvPr>
        </p:nvPicPr>
        <p:blipFill>
          <a:blip r:embed="rId3" cstate="print"/>
          <a:stretch>
            <a:fillRect/>
          </a:stretch>
        </p:blipFill>
        <p:spPr>
          <a:xfrm>
            <a:off x="4419600" y="3089180"/>
            <a:ext cx="4267200" cy="1557528"/>
          </a:xfr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4000" dirty="0" smtClean="0"/>
              <a:t>Today’s Outline</a:t>
            </a:r>
            <a:endParaRPr lang="en-US" sz="4000" dirty="0"/>
          </a:p>
        </p:txBody>
      </p:sp>
      <p:sp>
        <p:nvSpPr>
          <p:cNvPr id="3" name="Content Placeholder 2"/>
          <p:cNvSpPr>
            <a:spLocks noGrp="1"/>
          </p:cNvSpPr>
          <p:nvPr>
            <p:ph idx="1"/>
          </p:nvPr>
        </p:nvSpPr>
        <p:spPr>
          <a:xfrm>
            <a:off x="457200" y="1676400"/>
            <a:ext cx="8229600" cy="4114800"/>
          </a:xfrm>
        </p:spPr>
        <p:txBody>
          <a:bodyPr/>
          <a:lstStyle/>
          <a:p>
            <a:r>
              <a:rPr lang="en-US" dirty="0" smtClean="0"/>
              <a:t>What are Web Standards &amp; Universal Design</a:t>
            </a:r>
          </a:p>
          <a:p>
            <a:pPr lvl="1"/>
            <a:r>
              <a:rPr lang="en-US" dirty="0" smtClean="0"/>
              <a:t>How does it compare to “Accessibility Standards”</a:t>
            </a:r>
          </a:p>
          <a:p>
            <a:r>
              <a:rPr lang="en-US" dirty="0" smtClean="0"/>
              <a:t>What are the advantages of this approach</a:t>
            </a:r>
          </a:p>
          <a:p>
            <a:r>
              <a:rPr lang="en-US" dirty="0" smtClean="0"/>
              <a:t>How have we used it on the CU-Boulder Campus</a:t>
            </a:r>
          </a:p>
          <a:p>
            <a:r>
              <a:rPr lang="en-US" dirty="0" smtClean="0"/>
              <a:t>Resources &amp; Suggestion for Implementing these Standards &amp; guidelines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Curriculum Materials</a:t>
            </a:r>
            <a:r>
              <a:rPr lang="en-US" dirty="0" smtClean="0"/>
              <a:t/>
            </a:r>
            <a:br>
              <a:rPr lang="en-US" dirty="0" smtClean="0"/>
            </a:br>
            <a:endParaRPr lang="en-US" i="1" dirty="0" smtClean="0"/>
          </a:p>
        </p:txBody>
      </p:sp>
      <p:sp>
        <p:nvSpPr>
          <p:cNvPr id="5" name="Content Placeholder 4"/>
          <p:cNvSpPr>
            <a:spLocks noGrp="1"/>
          </p:cNvSpPr>
          <p:nvPr>
            <p:ph idx="1"/>
          </p:nvPr>
        </p:nvSpPr>
        <p:spPr/>
        <p:txBody>
          <a:bodyPr/>
          <a:lstStyle/>
          <a:p>
            <a:r>
              <a:rPr lang="en-US" sz="2200" dirty="0" smtClean="0">
                <a:solidFill>
                  <a:srgbClr val="FFFF00"/>
                </a:solidFill>
              </a:rPr>
              <a:t>Chisholm, Wendy; May, Matt. Universal Design for Web Applications</a:t>
            </a:r>
          </a:p>
          <a:p>
            <a:r>
              <a:rPr lang="en-US" sz="2200" dirty="0" err="1" smtClean="0">
                <a:solidFill>
                  <a:srgbClr val="FFFF00"/>
                </a:solidFill>
              </a:rPr>
              <a:t>Zeldman</a:t>
            </a:r>
            <a:r>
              <a:rPr lang="en-US" sz="2200" dirty="0" smtClean="0">
                <a:solidFill>
                  <a:srgbClr val="FFFF00"/>
                </a:solidFill>
              </a:rPr>
              <a:t>, Jeffrey. Designing with Web Standards (3rd Edition)</a:t>
            </a:r>
          </a:p>
          <a:p>
            <a:r>
              <a:rPr lang="en-US" sz="2200" dirty="0" smtClean="0">
                <a:solidFill>
                  <a:schemeClr val="accent4">
                    <a:lumMod val="25000"/>
                  </a:schemeClr>
                </a:solidFill>
              </a:rPr>
              <a:t>Shea &amp; </a:t>
            </a:r>
            <a:r>
              <a:rPr lang="en-US" sz="2200" dirty="0" err="1" smtClean="0">
                <a:solidFill>
                  <a:schemeClr val="accent4">
                    <a:lumMod val="25000"/>
                  </a:schemeClr>
                </a:solidFill>
              </a:rPr>
              <a:t>Holzschlag</a:t>
            </a:r>
            <a:r>
              <a:rPr lang="en-US" sz="2200" dirty="0" smtClean="0">
                <a:solidFill>
                  <a:schemeClr val="accent4">
                    <a:lumMod val="25000"/>
                  </a:schemeClr>
                </a:solidFill>
              </a:rPr>
              <a:t>. The Zen of CSS Design: Visual Enlightenment for the Web. </a:t>
            </a:r>
          </a:p>
          <a:p>
            <a:r>
              <a:rPr lang="en-US" sz="2200" dirty="0" smtClean="0">
                <a:solidFill>
                  <a:schemeClr val="accent1">
                    <a:lumMod val="20000"/>
                    <a:lumOff val="80000"/>
                  </a:schemeClr>
                </a:solidFill>
              </a:rPr>
              <a:t>Norman, David A. The Design of Everyday Things (2002).</a:t>
            </a:r>
          </a:p>
          <a:p>
            <a:r>
              <a:rPr lang="en-US" sz="2200" dirty="0" smtClean="0">
                <a:solidFill>
                  <a:schemeClr val="accent1">
                    <a:lumMod val="20000"/>
                    <a:lumOff val="80000"/>
                  </a:schemeClr>
                </a:solidFill>
              </a:rPr>
              <a:t>Cooper, Alan; </a:t>
            </a:r>
            <a:r>
              <a:rPr lang="en-US" sz="2200" dirty="0" err="1" smtClean="0">
                <a:solidFill>
                  <a:schemeClr val="accent1">
                    <a:lumMod val="20000"/>
                    <a:lumOff val="80000"/>
                  </a:schemeClr>
                </a:solidFill>
              </a:rPr>
              <a:t>Reimann</a:t>
            </a:r>
            <a:r>
              <a:rPr lang="en-US" sz="2200" dirty="0" smtClean="0">
                <a:solidFill>
                  <a:schemeClr val="accent1">
                    <a:lumMod val="20000"/>
                    <a:lumOff val="80000"/>
                  </a:schemeClr>
                </a:solidFill>
              </a:rPr>
              <a:t> Robert M. About Face 2.0: The Essentials of Interaction Design (2003)</a:t>
            </a:r>
          </a:p>
          <a:p>
            <a:endParaRPr lang="en-US" sz="2800" dirty="0"/>
          </a:p>
        </p:txBody>
      </p:sp>
      <p:sp>
        <p:nvSpPr>
          <p:cNvPr id="6" name="Text Placeholder 5"/>
          <p:cNvSpPr>
            <a:spLocks noGrp="1"/>
          </p:cNvSpPr>
          <p:nvPr>
            <p:ph type="body" sz="half" idx="2"/>
          </p:nvPr>
        </p:nvSpPr>
        <p:spPr/>
        <p:txBody>
          <a:bodyPr/>
          <a:lstStyle/>
          <a:p>
            <a:endParaRPr lang="en-US" dirty="0"/>
          </a:p>
        </p:txBody>
      </p:sp>
      <p:pic>
        <p:nvPicPr>
          <p:cNvPr id="7" name="Picture 6" descr="zeldman.jpg"/>
          <p:cNvPicPr>
            <a:picLocks noChangeAspect="1"/>
          </p:cNvPicPr>
          <p:nvPr/>
        </p:nvPicPr>
        <p:blipFill>
          <a:blip r:embed="rId3" cstate="print"/>
          <a:stretch>
            <a:fillRect/>
          </a:stretch>
        </p:blipFill>
        <p:spPr>
          <a:xfrm>
            <a:off x="457200" y="1219200"/>
            <a:ext cx="2857500" cy="2857500"/>
          </a:xfrm>
          <a:prstGeom prst="rect">
            <a:avLst/>
          </a:prstGeom>
        </p:spPr>
      </p:pic>
      <p:pic>
        <p:nvPicPr>
          <p:cNvPr id="8" name="Picture 7" descr="UDWA.jpg"/>
          <p:cNvPicPr>
            <a:picLocks noChangeAspect="1"/>
          </p:cNvPicPr>
          <p:nvPr/>
        </p:nvPicPr>
        <p:blipFill>
          <a:blip r:embed="rId4" cstate="print"/>
          <a:stretch>
            <a:fillRect/>
          </a:stretch>
        </p:blipFill>
        <p:spPr>
          <a:xfrm>
            <a:off x="457200" y="4000500"/>
            <a:ext cx="2857500" cy="2857500"/>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this approach on the UCB Campus</a:t>
            </a:r>
            <a:endParaRPr lang="en-US" dirty="0"/>
          </a:p>
        </p:txBody>
      </p:sp>
      <p:sp>
        <p:nvSpPr>
          <p:cNvPr id="3" name="Content Placeholder 2"/>
          <p:cNvSpPr>
            <a:spLocks noGrp="1"/>
          </p:cNvSpPr>
          <p:nvPr>
            <p:ph idx="1"/>
          </p:nvPr>
        </p:nvSpPr>
        <p:spPr>
          <a:xfrm>
            <a:off x="457200" y="2438400"/>
            <a:ext cx="8229600" cy="4114800"/>
          </a:xfrm>
        </p:spPr>
        <p:txBody>
          <a:bodyPr/>
          <a:lstStyle/>
          <a:p>
            <a:r>
              <a:rPr lang="en-US" dirty="0" smtClean="0"/>
              <a:t>Committee on Universal Design &amp; Accessibility </a:t>
            </a:r>
          </a:p>
          <a:p>
            <a:r>
              <a:rPr lang="en-US" dirty="0" smtClean="0"/>
              <a:t>Web Design Competition</a:t>
            </a:r>
          </a:p>
          <a:p>
            <a:r>
              <a:rPr lang="en-US" dirty="0" smtClean="0"/>
              <a:t>Teleconferences to campus</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Evaluation &amp; Remediation Tools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Wave (Toolbar) – </a:t>
            </a:r>
          </a:p>
          <a:p>
            <a:pPr lvl="1"/>
            <a:r>
              <a:rPr lang="en-US" dirty="0" smtClean="0"/>
              <a:t>wave.webaim.org</a:t>
            </a:r>
          </a:p>
          <a:p>
            <a:r>
              <a:rPr lang="en-US" dirty="0" smtClean="0"/>
              <a:t>Functional Accessibility Evaluator 1.1</a:t>
            </a:r>
          </a:p>
          <a:p>
            <a:pPr lvl="1"/>
            <a:r>
              <a:rPr lang="en-US" dirty="0" smtClean="0">
                <a:hlinkClick r:id="rId2"/>
              </a:rPr>
              <a:t>https://addons.mozilla.org/en-US/firefox/addon/accessibility-evaluation-toolb/</a:t>
            </a:r>
            <a:endParaRPr lang="en-US" dirty="0" smtClean="0"/>
          </a:p>
          <a:p>
            <a:r>
              <a:rPr lang="en-US" dirty="0" err="1" smtClean="0"/>
              <a:t>Achecker</a:t>
            </a:r>
            <a:r>
              <a:rPr lang="en-US" dirty="0" smtClean="0"/>
              <a:t> –</a:t>
            </a:r>
          </a:p>
          <a:p>
            <a:pPr lvl="1"/>
            <a:r>
              <a:rPr lang="en-US" dirty="0" smtClean="0">
                <a:hlinkClick r:id="rId3"/>
              </a:rPr>
              <a:t>http://achecker.ca/</a:t>
            </a:r>
            <a:r>
              <a:rPr lang="en-US" dirty="0" smtClean="0"/>
              <a:t> </a:t>
            </a:r>
          </a:p>
          <a:p>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More Evaluation &amp; Remediation Tools &amp; Resources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10 Evaluation Tools</a:t>
            </a:r>
          </a:p>
          <a:p>
            <a:pPr lvl="1"/>
            <a:r>
              <a:rPr lang="en-US" dirty="0" smtClean="0">
                <a:hlinkClick r:id="rId3"/>
              </a:rPr>
              <a:t>http://sixrevisions.com/web-standards/accessibility_testtools/</a:t>
            </a:r>
          </a:p>
          <a:p>
            <a:pPr lvl="1">
              <a:buNone/>
            </a:pPr>
            <a:endParaRPr lang="en-US" dirty="0" smtClean="0">
              <a:hlinkClick r:id="rId3"/>
            </a:endParaRPr>
          </a:p>
          <a:p>
            <a:r>
              <a:rPr lang="en-US" dirty="0" smtClean="0">
                <a:hlinkClick r:id="rId3"/>
              </a:rPr>
              <a:t> </a:t>
            </a:r>
            <a:r>
              <a:rPr lang="en-US" dirty="0" smtClean="0"/>
              <a:t>CU Web Design Awards Page</a:t>
            </a:r>
          </a:p>
          <a:p>
            <a:pPr lvl="1"/>
            <a:r>
              <a:rPr lang="en-US" dirty="0" smtClean="0">
                <a:hlinkClick r:id="rId4"/>
              </a:rPr>
              <a:t>http://www.colorado.edu/ODECE/UDAC/webcomp2012.html#resources</a:t>
            </a:r>
            <a:endParaRPr lang="en-US" dirty="0" smtClean="0"/>
          </a:p>
          <a:p>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A List Apart - Link-</a:t>
            </a:r>
            <a:r>
              <a:rPr lang="en-US" dirty="0" err="1" smtClean="0"/>
              <a:t>Rodrigue</a:t>
            </a:r>
            <a:r>
              <a:rPr lang="en-US" dirty="0" smtClean="0"/>
              <a:t>, </a:t>
            </a:r>
            <a:r>
              <a:rPr lang="en-US" i="1" dirty="0" smtClean="0"/>
              <a:t>The Inclusion Principle,</a:t>
            </a:r>
            <a:r>
              <a:rPr lang="en-US" dirty="0" smtClean="0"/>
              <a:t> </a:t>
            </a:r>
          </a:p>
          <a:p>
            <a:pPr lvl="2"/>
            <a:r>
              <a:rPr lang="en-US" dirty="0" smtClean="0">
                <a:hlinkClick r:id="rId3"/>
              </a:rPr>
              <a:t>http://www.alistapart.com/articles/the-inclusion-principle/</a:t>
            </a:r>
            <a:r>
              <a:rPr lang="en-US" dirty="0" smtClean="0"/>
              <a:t> </a:t>
            </a:r>
          </a:p>
          <a:p>
            <a:pPr lvl="1"/>
            <a:r>
              <a:rPr lang="en-US" dirty="0" smtClean="0"/>
              <a:t>Dev.opera.com</a:t>
            </a:r>
          </a:p>
          <a:p>
            <a:pPr lvl="2"/>
            <a:r>
              <a:rPr lang="en-US" dirty="0" smtClean="0">
                <a:hlinkClick r:id="rId4"/>
              </a:rPr>
              <a:t>http://dev.opera.com/articles/view/1-introduction-to-the-web-standards-cur/</a:t>
            </a:r>
            <a:endParaRPr lang="en-US" dirty="0" smtClean="0"/>
          </a:p>
          <a:p>
            <a:pPr lvl="1"/>
            <a:r>
              <a:rPr lang="en-US" dirty="0" smtClean="0"/>
              <a:t>Usability.gov</a:t>
            </a:r>
          </a:p>
          <a:p>
            <a:pPr lvl="2"/>
            <a:r>
              <a:rPr lang="en-US" u="sng" dirty="0" smtClean="0">
                <a:hlinkClick r:id="rId5"/>
              </a:rPr>
              <a:t>http://usability.gov/methods/test_refine/heuristic.html</a:t>
            </a:r>
            <a:endParaRPr lang="en-US" dirty="0" smtClean="0"/>
          </a:p>
          <a:p>
            <a:pPr lvl="1"/>
            <a:r>
              <a:rPr lang="en-US" dirty="0" smtClean="0"/>
              <a:t>Sitepoint.com</a:t>
            </a:r>
          </a:p>
          <a:p>
            <a:pPr lvl="2"/>
            <a:r>
              <a:rPr lang="en-US" u="sng" dirty="0" smtClean="0">
                <a:hlinkClick r:id="rId6"/>
              </a:rPr>
              <a:t>http://articles.sitepoint.com/article/information-architecture</a:t>
            </a:r>
            <a:endParaRPr lang="en-US" dirty="0" smtClean="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First Principles of Interaction Design” </a:t>
            </a:r>
          </a:p>
          <a:p>
            <a:pPr lvl="2"/>
            <a:r>
              <a:rPr lang="en-US" dirty="0" smtClean="0"/>
              <a:t>(</a:t>
            </a:r>
            <a:r>
              <a:rPr lang="en-US" u="sng" dirty="0" smtClean="0">
                <a:hlinkClick r:id="rId3"/>
              </a:rPr>
              <a:t>http://www.asktog.com/basics/firstPrinciples.html</a:t>
            </a:r>
            <a:r>
              <a:rPr lang="en-US" dirty="0" smtClean="0"/>
              <a:t>);</a:t>
            </a:r>
          </a:p>
          <a:p>
            <a:pPr lvl="1"/>
            <a:r>
              <a:rPr lang="en-US" dirty="0" smtClean="0"/>
              <a:t>“Personas”</a:t>
            </a:r>
          </a:p>
          <a:p>
            <a:pPr lvl="2"/>
            <a:r>
              <a:rPr lang="en-US" u="sng" dirty="0" smtClean="0">
                <a:hlinkClick r:id="rId4"/>
              </a:rPr>
              <a:t>http://wiki.fluidproject.org/display/fluid/Personas</a:t>
            </a:r>
            <a:endParaRPr lang="en-US" u="sng" dirty="0" smtClean="0"/>
          </a:p>
          <a:p>
            <a:pPr lvl="1"/>
            <a:r>
              <a:rPr lang="en-US" u="sng" dirty="0" smtClean="0"/>
              <a:t>WebAIM.org – The Legend of the Typical …</a:t>
            </a:r>
          </a:p>
          <a:p>
            <a:pPr lvl="2"/>
            <a:r>
              <a:rPr lang="en-US" dirty="0" smtClean="0">
                <a:hlinkClick r:id="rId5"/>
              </a:rPr>
              <a:t>http://webaim.org/presentations/2010/csun/screenreadersurvey.pdf</a:t>
            </a: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6"/>
              </a:rPr>
              <a:t>http://www.w3.org/community/webed/wiki/Main_Page</a:t>
            </a:r>
            <a:endParaRPr lang="en-US" dirty="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Web Design Awards &amp; Training at CU</a:t>
            </a:r>
          </a:p>
          <a:p>
            <a:pPr lvl="2"/>
            <a:r>
              <a:rPr lang="en-US" dirty="0" smtClean="0">
                <a:hlinkClick r:id="rId3"/>
              </a:rPr>
              <a:t>http://www.colorado.edu/ODECE/UDAC/webcomp2012.html</a:t>
            </a:r>
            <a:endParaRPr lang="en-US" dirty="0" smtClean="0"/>
          </a:p>
          <a:p>
            <a:pPr lvl="1"/>
            <a:r>
              <a:rPr lang="en-US" u="sng" dirty="0" smtClean="0"/>
              <a:t>WAVE - WebAIM.org</a:t>
            </a:r>
          </a:p>
          <a:p>
            <a:pPr lvl="2"/>
            <a:r>
              <a:rPr lang="en-US" dirty="0" smtClean="0">
                <a:hlinkClick r:id="rId4"/>
              </a:rPr>
              <a:t>http://wave.webaim.org/</a:t>
            </a:r>
            <a:endParaRPr lang="en-US" dirty="0" smtClean="0"/>
          </a:p>
          <a:p>
            <a:pPr lvl="2">
              <a:buNone/>
            </a:pP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5"/>
              </a:rPr>
              <a:t>http://www.w3.org/community/webed/wiki/Main_Page</a:t>
            </a:r>
            <a:endParaRPr lang="en-US" dirty="0" smtClean="0"/>
          </a:p>
          <a:p>
            <a:pPr lvl="1"/>
            <a:r>
              <a:rPr lang="en-US" dirty="0" smtClean="0"/>
              <a:t>Physics Example page</a:t>
            </a:r>
          </a:p>
          <a:p>
            <a:pPr lvl="2"/>
            <a:r>
              <a:rPr lang="en-US" dirty="0" smtClean="0">
                <a:hlinkClick r:id="rId6"/>
              </a:rPr>
              <a:t>http://www.colorado.edu/ODECE/UDAC/physics%20page-2.htm</a:t>
            </a:r>
            <a:endParaRPr lang="en-US" dirty="0"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Accessing</a:t>
            </a:r>
            <a:r>
              <a:rPr lang="en-US" b="1" dirty="0" smtClean="0"/>
              <a:t> </a:t>
            </a:r>
            <a:r>
              <a:rPr lang="en-US" sz="4000" b="1" dirty="0" smtClean="0"/>
              <a:t>Higher Ground</a:t>
            </a:r>
            <a:br>
              <a:rPr lang="en-US" sz="4000" b="1" dirty="0" smtClean="0"/>
            </a:br>
            <a:r>
              <a:rPr lang="en-US" sz="4000" b="1" dirty="0" smtClean="0"/>
              <a:t>Conference</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Accessible Media, Web &amp; Technology</a:t>
            </a:r>
          </a:p>
          <a:p>
            <a:r>
              <a:rPr lang="en-US" sz="2800" dirty="0" smtClean="0"/>
              <a:t>November 12 - 16, 2012</a:t>
            </a:r>
          </a:p>
          <a:p>
            <a:r>
              <a:rPr lang="en-US" sz="2800" dirty="0" smtClean="0"/>
              <a:t>Hands-on sessions on Web Access, Assistive Technology</a:t>
            </a:r>
          </a:p>
          <a:p>
            <a:r>
              <a:rPr lang="en-US" sz="2800" dirty="0" smtClean="0"/>
              <a:t>Upcoming teleconferences</a:t>
            </a:r>
          </a:p>
          <a:p>
            <a:r>
              <a:rPr lang="en-US" sz="2800" dirty="0" smtClean="0"/>
              <a:t>Can purchase audio </a:t>
            </a:r>
            <a:r>
              <a:rPr lang="en-US" sz="2800" dirty="0" err="1" smtClean="0"/>
              <a:t>dvd</a:t>
            </a:r>
            <a:r>
              <a:rPr lang="en-US" sz="2800" dirty="0" smtClean="0"/>
              <a:t> of proceedings &amp; access materials &amp; handouts online</a:t>
            </a:r>
          </a:p>
          <a:p>
            <a:r>
              <a:rPr lang="en-US" sz="2800" dirty="0" smtClean="0"/>
              <a:t>Westin Hotel - between Boulder &amp; Denver</a:t>
            </a:r>
          </a:p>
          <a:p>
            <a:r>
              <a:rPr lang="en-US" sz="2800" dirty="0" smtClean="0"/>
              <a:t>www.colorado.edu/ATconference</a:t>
            </a:r>
            <a:endParaRPr lang="en-US" sz="28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t>Definitions &amp; Historic Context</a:t>
            </a:r>
            <a:br>
              <a:rPr lang="en-US" dirty="0" smtClean="0"/>
            </a:br>
            <a:r>
              <a:rPr lang="en-US" dirty="0" smtClean="0"/>
              <a:t> </a:t>
            </a:r>
            <a:r>
              <a:rPr lang="en-US" sz="3200" u="sng" dirty="0" smtClean="0">
                <a:solidFill>
                  <a:srgbClr val="FFFF00"/>
                </a:solidFill>
              </a:rPr>
              <a:t>The Web Standards Project (</a:t>
            </a:r>
            <a:r>
              <a:rPr lang="en-US" sz="3200" u="sng" dirty="0" err="1" smtClean="0">
                <a:solidFill>
                  <a:srgbClr val="FFFF00"/>
                </a:solidFill>
              </a:rPr>
              <a:t>WaSP</a:t>
            </a:r>
            <a:r>
              <a:rPr lang="en-US" sz="3200" u="sng" dirty="0" smtClean="0">
                <a:solidFill>
                  <a:srgbClr val="FFFF00"/>
                </a:solidFill>
              </a:rPr>
              <a:t>)</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idx="1"/>
          </p:nvPr>
        </p:nvSpPr>
        <p:spPr>
          <a:xfrm>
            <a:off x="457200" y="1828800"/>
            <a:ext cx="8229600" cy="4114800"/>
          </a:xfrm>
        </p:spPr>
        <p:txBody>
          <a:bodyPr/>
          <a:lstStyle/>
          <a:p>
            <a:r>
              <a:rPr lang="en-US" dirty="0" smtClean="0"/>
              <a:t>What, Why, </a:t>
            </a:r>
            <a:r>
              <a:rPr lang="en-US" dirty="0" smtClean="0">
                <a:solidFill>
                  <a:srgbClr val="FF0000"/>
                </a:solidFill>
              </a:rPr>
              <a:t>Who</a:t>
            </a:r>
            <a:r>
              <a:rPr lang="en-US" dirty="0" smtClean="0"/>
              <a:t> are Web Standards?</a:t>
            </a:r>
          </a:p>
          <a:p>
            <a:pPr lvl="1"/>
            <a:r>
              <a:rPr lang="en-US" dirty="0" smtClean="0"/>
              <a:t>Web Standards Project - founded in 1998</a:t>
            </a:r>
          </a:p>
          <a:p>
            <a:pPr lvl="1"/>
            <a:r>
              <a:rPr lang="en-US" dirty="0" smtClean="0"/>
              <a:t>reduce the cost and complexity of development</a:t>
            </a:r>
          </a:p>
          <a:p>
            <a:pPr lvl="1"/>
            <a:r>
              <a:rPr lang="en-US" dirty="0" smtClean="0"/>
              <a:t>increasing the accessibility </a:t>
            </a:r>
          </a:p>
          <a:p>
            <a:pPr lvl="1"/>
            <a:r>
              <a:rPr lang="en-US" dirty="0" smtClean="0"/>
              <a:t>and long-term viability of any site published on the Web.</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Definitions &amp; Historic Context</a:t>
            </a:r>
            <a:br>
              <a:rPr lang="en-US" dirty="0" smtClean="0"/>
            </a:br>
            <a:r>
              <a:rPr lang="en-US" dirty="0" smtClean="0"/>
              <a:t> </a:t>
            </a:r>
            <a:r>
              <a:rPr lang="en-US" sz="3200" dirty="0" smtClean="0">
                <a:solidFill>
                  <a:srgbClr val="FFFF00"/>
                </a:solidFill>
              </a:rPr>
              <a:t>The Web Standards Project (</a:t>
            </a:r>
            <a:r>
              <a:rPr lang="en-US" sz="3200" dirty="0" err="1" smtClean="0">
                <a:solidFill>
                  <a:srgbClr val="FFFF00"/>
                </a:solidFill>
              </a:rPr>
              <a:t>WaSP</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sz="half" idx="1"/>
          </p:nvPr>
        </p:nvSpPr>
        <p:spPr/>
        <p:txBody>
          <a:bodyPr/>
          <a:lstStyle/>
          <a:p>
            <a:r>
              <a:rPr lang="en-US" sz="4000" dirty="0" smtClean="0"/>
              <a:t>The </a:t>
            </a:r>
            <a:r>
              <a:rPr lang="en-US" sz="4000" dirty="0" smtClean="0">
                <a:solidFill>
                  <a:srgbClr val="FF0000"/>
                </a:solidFill>
              </a:rPr>
              <a:t>Why</a:t>
            </a:r>
          </a:p>
          <a:p>
            <a:pPr lvl="1"/>
            <a:r>
              <a:rPr lang="en-US" sz="3600" dirty="0" smtClean="0"/>
              <a:t>The Way we Were – 1989</a:t>
            </a:r>
          </a:p>
          <a:p>
            <a:pPr lvl="2"/>
            <a:r>
              <a:rPr lang="en-US" sz="3200" dirty="0" smtClean="0"/>
              <a:t>No standards</a:t>
            </a:r>
          </a:p>
          <a:p>
            <a:pPr lvl="2"/>
            <a:r>
              <a:rPr lang="en-US" sz="3200" dirty="0" smtClean="0"/>
              <a:t>Browser wars</a:t>
            </a:r>
          </a:p>
          <a:p>
            <a:pPr lvl="2"/>
            <a:r>
              <a:rPr lang="en-US" sz="3200" dirty="0" smtClean="0"/>
              <a:t>Code forking</a:t>
            </a:r>
          </a:p>
        </p:txBody>
      </p:sp>
      <p:pic>
        <p:nvPicPr>
          <p:cNvPr id="7" name="Content Placeholder 6" descr="the way we were.jpg"/>
          <p:cNvPicPr>
            <a:picLocks noGrp="1" noChangeAspect="1"/>
          </p:cNvPicPr>
          <p:nvPr>
            <p:ph sz="half" idx="2"/>
          </p:nvPr>
        </p:nvPicPr>
        <p:blipFill>
          <a:blip r:embed="rId3" cstate="print"/>
          <a:stretch>
            <a:fillRect/>
          </a:stretch>
        </p:blipFill>
        <p:spPr>
          <a:xfrm>
            <a:off x="5029200" y="2652502"/>
            <a:ext cx="3073695" cy="3063022"/>
          </a:xfr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Web Standards / Universal Design – </a:t>
            </a:r>
            <a:r>
              <a:rPr lang="en-US" sz="3600" dirty="0" smtClean="0">
                <a:solidFill>
                  <a:srgbClr val="FFFF00"/>
                </a:solidFill>
              </a:rPr>
              <a:t>Definitions</a:t>
            </a:r>
            <a:endParaRPr lang="en-US" sz="3600" dirty="0">
              <a:solidFill>
                <a:srgbClr val="FFFF00"/>
              </a:solidFill>
            </a:endParaRPr>
          </a:p>
        </p:txBody>
      </p:sp>
      <p:sp>
        <p:nvSpPr>
          <p:cNvPr id="3" name="Text Placeholder 2"/>
          <p:cNvSpPr>
            <a:spLocks noGrp="1"/>
          </p:cNvSpPr>
          <p:nvPr>
            <p:ph idx="1"/>
          </p:nvPr>
        </p:nvSpPr>
        <p:spPr/>
        <p:txBody>
          <a:bodyPr/>
          <a:lstStyle/>
          <a:p>
            <a:r>
              <a:rPr lang="en-US" dirty="0" smtClean="0"/>
              <a:t>Using Web Standards &amp; Universal Design as foundation of course</a:t>
            </a:r>
          </a:p>
          <a:p>
            <a:pPr>
              <a:buNone/>
            </a:pPr>
            <a:endParaRPr lang="en-US" dirty="0" smtClean="0"/>
          </a:p>
          <a:p>
            <a:pPr lvl="1"/>
            <a:r>
              <a:rPr lang="en-US" dirty="0" smtClean="0"/>
              <a:t>Web Standards – semantic (x)HTML markup, CSS layout, the separating of content from layout &amp; formatting – produces the following positive outcomes</a:t>
            </a:r>
          </a:p>
          <a:p>
            <a:pPr lvl="2"/>
            <a:r>
              <a:rPr lang="en-US" dirty="0" smtClean="0"/>
              <a:t>Third component: Scripting – </a:t>
            </a:r>
            <a:r>
              <a:rPr lang="en-US" dirty="0" err="1" smtClean="0"/>
              <a:t>Javascript</a:t>
            </a:r>
            <a:r>
              <a:rPr lang="en-US" dirty="0" smtClean="0"/>
              <a:t> &amp; DOM</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71600"/>
          </a:xfrm>
        </p:spPr>
        <p:txBody>
          <a:bodyPr/>
          <a:lstStyle/>
          <a:p>
            <a:r>
              <a:rPr lang="en-US" sz="3600" dirty="0" smtClean="0"/>
              <a:t>The Semantic Web – </a:t>
            </a:r>
            <a:r>
              <a:rPr lang="en-US" sz="3600" dirty="0" smtClean="0">
                <a:solidFill>
                  <a:srgbClr val="FFFF00"/>
                </a:solidFill>
              </a:rPr>
              <a:t>Definitions</a:t>
            </a:r>
            <a:endParaRPr lang="en-US" sz="3600" dirty="0">
              <a:solidFill>
                <a:srgbClr val="FFFF00"/>
              </a:solidFill>
            </a:endParaRPr>
          </a:p>
        </p:txBody>
      </p:sp>
      <p:sp>
        <p:nvSpPr>
          <p:cNvPr id="3" name="Text Placeholder 2"/>
          <p:cNvSpPr>
            <a:spLocks noGrp="1"/>
          </p:cNvSpPr>
          <p:nvPr>
            <p:ph idx="1"/>
          </p:nvPr>
        </p:nvSpPr>
        <p:spPr>
          <a:xfrm>
            <a:off x="457200" y="1447800"/>
            <a:ext cx="8229600" cy="4114800"/>
          </a:xfrm>
        </p:spPr>
        <p:txBody>
          <a:bodyPr/>
          <a:lstStyle/>
          <a:p>
            <a:r>
              <a:rPr lang="en-US" sz="2400" dirty="0" smtClean="0"/>
              <a:t>Semantics (from Greek </a:t>
            </a:r>
            <a:r>
              <a:rPr lang="en-US" sz="2400" dirty="0" err="1" smtClean="0"/>
              <a:t>sēmantiká</a:t>
            </a:r>
            <a:r>
              <a:rPr lang="en-US" sz="2400" dirty="0" smtClean="0"/>
              <a:t>, neuter plural of </a:t>
            </a:r>
            <a:r>
              <a:rPr lang="en-US" sz="2400" dirty="0" err="1" smtClean="0"/>
              <a:t>sēmantikós</a:t>
            </a:r>
            <a:r>
              <a:rPr lang="en-US" sz="2400" dirty="0" smtClean="0"/>
              <a:t> - signifier)[1][2] is the study of meaning. It focuses on the relation between signifiers, such as words, phrases, signs and symbols, and what they stand for, their denotata.</a:t>
            </a:r>
            <a:r>
              <a:rPr lang="en-US" sz="2400" baseline="30000" dirty="0" smtClean="0"/>
              <a:t>1</a:t>
            </a:r>
          </a:p>
          <a:p>
            <a:endParaRPr lang="en-US" sz="2400" dirty="0" smtClean="0"/>
          </a:p>
          <a:p>
            <a:r>
              <a:rPr lang="en-US" sz="2400" dirty="0" smtClean="0"/>
              <a:t>The Semantic Web describes the </a:t>
            </a:r>
            <a:r>
              <a:rPr lang="en-US" sz="2400" b="1" dirty="0" smtClean="0"/>
              <a:t>relationships between things</a:t>
            </a:r>
            <a:r>
              <a:rPr lang="en-US" sz="2400" dirty="0" smtClean="0"/>
              <a:t> (like A is a part of B and Y is a member of  Z) and the </a:t>
            </a:r>
            <a:r>
              <a:rPr lang="en-US" sz="2400" b="1" dirty="0" smtClean="0"/>
              <a:t>properties of things</a:t>
            </a:r>
            <a:r>
              <a:rPr lang="en-US" sz="2400" dirty="0" smtClean="0"/>
              <a:t> (like size, weight, age, and price)2</a:t>
            </a:r>
          </a:p>
        </p:txBody>
      </p:sp>
      <p:sp>
        <p:nvSpPr>
          <p:cNvPr id="4" name="TextBox 3"/>
          <p:cNvSpPr txBox="1"/>
          <p:nvPr/>
        </p:nvSpPr>
        <p:spPr>
          <a:xfrm>
            <a:off x="685800" y="5715000"/>
            <a:ext cx="8001000" cy="769441"/>
          </a:xfrm>
          <a:prstGeom prst="rect">
            <a:avLst/>
          </a:prstGeom>
          <a:noFill/>
        </p:spPr>
        <p:txBody>
          <a:bodyPr wrap="square" rtlCol="0">
            <a:spAutoFit/>
          </a:bodyPr>
          <a:lstStyle/>
          <a:p>
            <a:pPr>
              <a:buNone/>
            </a:pPr>
            <a:r>
              <a:rPr lang="en-US" sz="2000" i="0" dirty="0" smtClean="0"/>
              <a:t>1 Wikipedia </a:t>
            </a:r>
            <a:r>
              <a:rPr lang="en-US" sz="2000" i="0" dirty="0" smtClean="0">
                <a:hlinkClick r:id="rId3"/>
              </a:rPr>
              <a:t>http://en.wikipedia.org/wiki/Semantics</a:t>
            </a:r>
            <a:endParaRPr lang="en-US" sz="2000" i="0" dirty="0" smtClean="0"/>
          </a:p>
          <a:p>
            <a:pPr>
              <a:buNone/>
            </a:pPr>
            <a:r>
              <a:rPr lang="en-US" sz="2000" i="0" dirty="0" smtClean="0"/>
              <a:t>2 </a:t>
            </a:r>
            <a:r>
              <a:rPr lang="en-US" sz="2000" i="0" dirty="0" smtClean="0">
                <a:hlinkClick r:id="rId4"/>
              </a:rPr>
              <a:t>http://www.w3schools.com/web/web_semantic.asp</a:t>
            </a:r>
            <a:endParaRPr lang="en-US" sz="2000" i="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The Benefits of Web Standards</a:t>
            </a:r>
            <a:endParaRPr lang="en-US" sz="3600" dirty="0"/>
          </a:p>
        </p:txBody>
      </p:sp>
      <p:sp>
        <p:nvSpPr>
          <p:cNvPr id="3" name="Text Placeholder 2"/>
          <p:cNvSpPr>
            <a:spLocks noGrp="1"/>
          </p:cNvSpPr>
          <p:nvPr>
            <p:ph idx="1"/>
          </p:nvPr>
        </p:nvSpPr>
        <p:spPr/>
        <p:txBody>
          <a:bodyPr/>
          <a:lstStyle/>
          <a:p>
            <a:pPr lvl="1"/>
            <a:r>
              <a:rPr lang="en-US" sz="2400" dirty="0" smtClean="0"/>
              <a:t>Makes it easier for people &amp; search engines to find your content – (including AT users)</a:t>
            </a:r>
          </a:p>
          <a:p>
            <a:pPr lvl="1"/>
            <a:r>
              <a:rPr lang="en-US" sz="2400" dirty="0" smtClean="0"/>
              <a:t>Separating structure and behavior makes your site easier and less expensive to develop &amp; test. (And much easier to update).</a:t>
            </a:r>
          </a:p>
          <a:p>
            <a:pPr lvl="1"/>
            <a:r>
              <a:rPr lang="en-US" sz="2400" dirty="0" smtClean="0"/>
              <a:t>Makes your site lighter (smaller file size)</a:t>
            </a:r>
          </a:p>
          <a:p>
            <a:pPr lvl="1"/>
            <a:r>
              <a:rPr lang="en-US" sz="2400" dirty="0" smtClean="0"/>
              <a:t>Semantic markup makes your site more accessible to different kinds of browsers and devices, incl. mobile devices and AT</a:t>
            </a:r>
          </a:p>
          <a:p>
            <a:pPr lvl="1"/>
            <a:r>
              <a:rPr lang="en-US" sz="2400" dirty="0" smtClean="0"/>
              <a:t>Designing with standards in ensures that your site is forward compatible. </a:t>
            </a:r>
          </a:p>
          <a:p>
            <a:pPr lvl="1"/>
            <a:endParaRPr lang="en-US" dirty="0"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for Digital Media</a:t>
            </a:r>
          </a:p>
        </p:txBody>
      </p:sp>
      <p:sp>
        <p:nvSpPr>
          <p:cNvPr id="6" name="Text Placeholder 5"/>
          <p:cNvSpPr>
            <a:spLocks noGrp="1"/>
          </p:cNvSpPr>
          <p:nvPr>
            <p:ph type="body" sz="half" idx="1"/>
          </p:nvPr>
        </p:nvSpPr>
        <p:spPr>
          <a:xfrm>
            <a:off x="457200" y="2209800"/>
            <a:ext cx="7924800" cy="4114800"/>
          </a:xfrm>
        </p:spPr>
        <p:txBody>
          <a:bodyPr/>
          <a:lstStyle/>
          <a:p>
            <a:pPr>
              <a:defRPr/>
            </a:pPr>
            <a:r>
              <a:rPr lang="en-US" b="1" dirty="0" smtClean="0"/>
              <a:t>What is Universal Design?</a:t>
            </a:r>
          </a:p>
          <a:p>
            <a:pPr lvl="1">
              <a:defRPr/>
            </a:pPr>
            <a:r>
              <a:rPr lang="en-US" dirty="0" smtClean="0"/>
              <a:t>Universal design is the design of products and environments to be usable by all people, to the greatest extent possible, without the need for adaptation or specialized design – Ron Mace, Architect</a:t>
            </a:r>
          </a:p>
          <a:p>
            <a:pPr>
              <a:defRPr/>
            </a:pP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371600"/>
          </a:xfrm>
        </p:spPr>
        <p:txBody>
          <a:bodyPr/>
          <a:lstStyle/>
          <a:p>
            <a:pPr eaLnBrk="1" hangingPunct="1">
              <a:defRPr/>
            </a:pPr>
            <a:r>
              <a:rPr lang="en-US" sz="3600" dirty="0" smtClean="0"/>
              <a:t>Universal Design for Digital Media</a:t>
            </a:r>
          </a:p>
        </p:txBody>
      </p:sp>
      <p:sp>
        <p:nvSpPr>
          <p:cNvPr id="6" name="Text Placeholder 5"/>
          <p:cNvSpPr>
            <a:spLocks noGrp="1"/>
          </p:cNvSpPr>
          <p:nvPr>
            <p:ph type="body" sz="half" idx="1"/>
          </p:nvPr>
        </p:nvSpPr>
        <p:spPr>
          <a:xfrm>
            <a:off x="381000" y="1219200"/>
            <a:ext cx="7924800" cy="4114800"/>
          </a:xfrm>
        </p:spPr>
        <p:txBody>
          <a:bodyPr/>
          <a:lstStyle/>
          <a:p>
            <a:pPr>
              <a:defRPr/>
            </a:pPr>
            <a:r>
              <a:rPr lang="en-US" sz="2000" b="1" dirty="0" smtClean="0">
                <a:solidFill>
                  <a:srgbClr val="FFFF00"/>
                </a:solidFill>
              </a:rPr>
              <a:t>Equitable Use: </a:t>
            </a:r>
            <a:r>
              <a:rPr lang="en-US" sz="1800" b="1" dirty="0" smtClean="0"/>
              <a:t>The design is useful and marketable to people with diverse abilities.</a:t>
            </a:r>
            <a:endParaRPr lang="en-US" sz="2000" b="1" dirty="0" smtClean="0"/>
          </a:p>
          <a:p>
            <a:pPr lvl="1">
              <a:defRPr/>
            </a:pPr>
            <a:r>
              <a:rPr lang="en-US" sz="1600" b="1" dirty="0" smtClean="0"/>
              <a:t>Same means of use for all</a:t>
            </a:r>
          </a:p>
          <a:p>
            <a:pPr lvl="1">
              <a:defRPr/>
            </a:pPr>
            <a:r>
              <a:rPr lang="en-US" sz="1600" b="1" dirty="0" smtClean="0"/>
              <a:t>No text-only versions</a:t>
            </a:r>
          </a:p>
          <a:p>
            <a:pPr>
              <a:defRPr/>
            </a:pPr>
            <a:r>
              <a:rPr lang="en-US" sz="2000" b="1" dirty="0" smtClean="0">
                <a:solidFill>
                  <a:srgbClr val="FFFF00"/>
                </a:solidFill>
              </a:rPr>
              <a:t>Flexibility in Use: </a:t>
            </a:r>
            <a:r>
              <a:rPr lang="en-US" sz="2000" b="1" dirty="0" smtClean="0"/>
              <a:t>The design accommodates a wide range of individual preferences and abilities.</a:t>
            </a:r>
          </a:p>
          <a:p>
            <a:pPr lvl="1">
              <a:defRPr/>
            </a:pPr>
            <a:r>
              <a:rPr lang="en-US" sz="1600" b="1" dirty="0" smtClean="0"/>
              <a:t>Accommodates user-defined style sheets (such as the high-contrast text style that an individual with weak eyesight would use)</a:t>
            </a:r>
          </a:p>
          <a:p>
            <a:pPr>
              <a:defRPr/>
            </a:pPr>
            <a:r>
              <a:rPr lang="en-US" sz="2000" b="1" dirty="0" smtClean="0">
                <a:solidFill>
                  <a:srgbClr val="FFFF00"/>
                </a:solidFill>
              </a:rPr>
              <a:t>Simple and Intuitive</a:t>
            </a:r>
            <a:r>
              <a:rPr lang="en-US" sz="2000" b="1" dirty="0" smtClean="0"/>
              <a:t>: </a:t>
            </a:r>
            <a:r>
              <a:rPr lang="en-US" sz="1600" b="1" dirty="0" smtClean="0"/>
              <a:t>Use of the design is easy to understand, regardless of the user's experience, knowledge, language skills, or current concentration level.</a:t>
            </a:r>
            <a:endParaRPr lang="en-US" sz="2000" b="1" dirty="0" smtClean="0"/>
          </a:p>
          <a:p>
            <a:pPr>
              <a:defRPr/>
            </a:pPr>
            <a:r>
              <a:rPr lang="en-US" sz="2000" b="1" dirty="0" smtClean="0">
                <a:solidFill>
                  <a:srgbClr val="FFFF00"/>
                </a:solidFill>
              </a:rPr>
              <a:t>Multiple ways of presenting </a:t>
            </a:r>
            <a:r>
              <a:rPr lang="en-US" sz="1800" b="1" dirty="0" smtClean="0">
                <a:solidFill>
                  <a:srgbClr val="FFFF00"/>
                </a:solidFill>
              </a:rPr>
              <a:t>info </a:t>
            </a:r>
            <a:r>
              <a:rPr lang="en-US" sz="1800" b="1" dirty="0" smtClean="0"/>
              <a:t>that is contained in images, graphs, audio, video, or other forms of media</a:t>
            </a:r>
            <a:endParaRPr lang="en-US" sz="2000" b="1" dirty="0" smtClean="0"/>
          </a:p>
          <a:p>
            <a:pPr>
              <a:defRPr/>
            </a:pPr>
            <a:r>
              <a:rPr lang="en-US" sz="2000" b="1" dirty="0" smtClean="0">
                <a:solidFill>
                  <a:srgbClr val="FFFF00"/>
                </a:solidFill>
              </a:rPr>
              <a:t>Tolerance for Error:</a:t>
            </a:r>
            <a:r>
              <a:rPr lang="en-US" sz="2000" b="1" dirty="0" smtClean="0"/>
              <a:t> </a:t>
            </a:r>
            <a:r>
              <a:rPr lang="en-US" sz="1800" b="1" dirty="0" smtClean="0"/>
              <a:t>The design minimizes hazards and the adverse consequences of accidental or unintended actions.</a:t>
            </a:r>
            <a:endParaRPr lang="en-US" sz="2000" b="1"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5026</TotalTime>
  <Words>2649</Words>
  <Application>Microsoft Office PowerPoint</Application>
  <PresentationFormat>On-screen Show (4:3)</PresentationFormat>
  <Paragraphs>308</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Textured</vt:lpstr>
      <vt:lpstr>The Intersection of Web Standards, Universal Design &amp; Accessibility</vt:lpstr>
      <vt:lpstr>Today’s Outline</vt:lpstr>
      <vt:lpstr>Definitions &amp; Historic Context  The Web Standards Project (WaSP) </vt:lpstr>
      <vt:lpstr>Definitions &amp; Historic Context  The Web Standards Project (WaSP) </vt:lpstr>
      <vt:lpstr>Web Standards / Universal Design – Definitions</vt:lpstr>
      <vt:lpstr>The Semantic Web – Definitions</vt:lpstr>
      <vt:lpstr>The Benefits of Web Standards</vt:lpstr>
      <vt:lpstr>Universal Design for Digital Media</vt:lpstr>
      <vt:lpstr>Universal Design for Digital Media</vt:lpstr>
      <vt:lpstr>Universal Design vs. Web Standards vs. Accessibility</vt:lpstr>
      <vt:lpstr>Universal Design vs. Web Standards vs. Accessibility</vt:lpstr>
      <vt:lpstr>An Overview of Web Standard Particulars</vt:lpstr>
      <vt:lpstr>Web Standard Particulars</vt:lpstr>
      <vt:lpstr>Web Standard Particulars</vt:lpstr>
      <vt:lpstr>Web Standard Particulars</vt:lpstr>
      <vt:lpstr>Clear &amp; Consistent Navigation</vt:lpstr>
      <vt:lpstr>Demonstration</vt:lpstr>
      <vt:lpstr>Advantages of Universal Design Approach</vt:lpstr>
      <vt:lpstr>Zeldman – “the blind billionaire”</vt:lpstr>
      <vt:lpstr>Curriculum Materials </vt:lpstr>
      <vt:lpstr>Implementing this approach on the UCB Campus</vt:lpstr>
      <vt:lpstr>Evaluation &amp; Remediation Tools</vt:lpstr>
      <vt:lpstr>More Evaluation &amp; Remediation Tools &amp; Resources</vt:lpstr>
      <vt:lpstr>Other Curriculum Resources</vt:lpstr>
      <vt:lpstr>Other Curriculum Resources</vt:lpstr>
      <vt:lpstr>Other Resources</vt:lpstr>
      <vt:lpstr>Accessing Higher Ground Conference</vt:lpstr>
    </vt:vector>
  </TitlesOfParts>
  <Company>University of Denver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Girolamo Savonarola</dc:title>
  <dc:creator>AHSS</dc:creator>
  <cp:lastModifiedBy>Howard</cp:lastModifiedBy>
  <cp:revision>138</cp:revision>
  <dcterms:created xsi:type="dcterms:W3CDTF">2004-10-25T20:05:28Z</dcterms:created>
  <dcterms:modified xsi:type="dcterms:W3CDTF">2012-01-28T05:05:09Z</dcterms:modified>
</cp:coreProperties>
</file>